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14FEA4-FEE8-07DA-EF7F-6645C4D60E96}" v="1" dt="2023-11-14T08:09:27.587"/>
    <p1510:client id="{8A1EB974-1327-4517-BB06-45691063472A}" v="2" dt="2023-11-07T07:39:31.4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 Pirsztuk" userId="S::116303@uksw.edu.pl::d41ec10f-6487-4be2-b20b-9a8f06d68fb9" providerId="AD" clId="Web-{8A1EB974-1327-4517-BB06-45691063472A}"/>
    <pc:docChg chg="modSld">
      <pc:chgData name="Julia Pirsztuk" userId="S::116303@uksw.edu.pl::d41ec10f-6487-4be2-b20b-9a8f06d68fb9" providerId="AD" clId="Web-{8A1EB974-1327-4517-BB06-45691063472A}" dt="2023-11-07T07:39:31.466" v="1" actId="20577"/>
      <pc:docMkLst>
        <pc:docMk/>
      </pc:docMkLst>
      <pc:sldChg chg="modSp">
        <pc:chgData name="Julia Pirsztuk" userId="S::116303@uksw.edu.pl::d41ec10f-6487-4be2-b20b-9a8f06d68fb9" providerId="AD" clId="Web-{8A1EB974-1327-4517-BB06-45691063472A}" dt="2023-11-07T07:39:31.466" v="1" actId="20577"/>
        <pc:sldMkLst>
          <pc:docMk/>
          <pc:sldMk cId="3078376199" sldId="262"/>
        </pc:sldMkLst>
        <pc:spChg chg="mod">
          <ac:chgData name="Julia Pirsztuk" userId="S::116303@uksw.edu.pl::d41ec10f-6487-4be2-b20b-9a8f06d68fb9" providerId="AD" clId="Web-{8A1EB974-1327-4517-BB06-45691063472A}" dt="2023-11-07T07:39:31.466" v="1" actId="20577"/>
          <ac:spMkLst>
            <pc:docMk/>
            <pc:sldMk cId="3078376199" sldId="262"/>
            <ac:spMk id="2" creationId="{06BFE5F4-5FAB-98B0-CB28-ACB85DAAEDEF}"/>
          </ac:spMkLst>
        </pc:spChg>
      </pc:sldChg>
    </pc:docChg>
  </pc:docChgLst>
  <pc:docChgLst>
    <pc:chgData name="Julia Pirsztuk" userId="S::116303@uksw.edu.pl::d41ec10f-6487-4be2-b20b-9a8f06d68fb9" providerId="AD" clId="Web-{3A14FEA4-FEE8-07DA-EF7F-6645C4D60E96}"/>
    <pc:docChg chg="modSld">
      <pc:chgData name="Julia Pirsztuk" userId="S::116303@uksw.edu.pl::d41ec10f-6487-4be2-b20b-9a8f06d68fb9" providerId="AD" clId="Web-{3A14FEA4-FEE8-07DA-EF7F-6645C4D60E96}" dt="2023-11-14T08:09:27.587" v="0" actId="1076"/>
      <pc:docMkLst>
        <pc:docMk/>
      </pc:docMkLst>
      <pc:sldChg chg="modSp">
        <pc:chgData name="Julia Pirsztuk" userId="S::116303@uksw.edu.pl::d41ec10f-6487-4be2-b20b-9a8f06d68fb9" providerId="AD" clId="Web-{3A14FEA4-FEE8-07DA-EF7F-6645C4D60E96}" dt="2023-11-14T08:09:27.587" v="0" actId="1076"/>
        <pc:sldMkLst>
          <pc:docMk/>
          <pc:sldMk cId="1223110329" sldId="264"/>
        </pc:sldMkLst>
        <pc:grpChg chg="mod">
          <ac:chgData name="Julia Pirsztuk" userId="S::116303@uksw.edu.pl::d41ec10f-6487-4be2-b20b-9a8f06d68fb9" providerId="AD" clId="Web-{3A14FEA4-FEE8-07DA-EF7F-6645C4D60E96}" dt="2023-11-14T08:09:27.587" v="0" actId="1076"/>
          <ac:grpSpMkLst>
            <pc:docMk/>
            <pc:sldMk cId="1223110329" sldId="264"/>
            <ac:grpSpMk id="73" creationId="{54E84F82-3549-A8A7-F984-6A4F6E0FC9DE}"/>
          </ac:grpSpMkLst>
        </pc:gr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AD7742-558C-44C8-98BE-40EAB66F35D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5D556F2-82F1-4028-AA7C-1B4C3458E1E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pl-PL" sz="2000" b="1"/>
            <a:t>Nieproporcjonalnie większe znaczenie ma utrata zasobów niż ich zysk (</a:t>
          </a:r>
          <a:r>
            <a:rPr lang="pl-PL" sz="2000" b="1" err="1"/>
            <a:t>Hobfoll</a:t>
          </a:r>
          <a:r>
            <a:rPr lang="pl-PL" sz="2000" b="1"/>
            <a:t>, 2001, 2012). </a:t>
          </a:r>
          <a:endParaRPr lang="en-US" sz="2000" b="1"/>
        </a:p>
      </dgm:t>
    </dgm:pt>
    <dgm:pt modelId="{703B2FB1-19A8-4904-9597-E0AB29DD57E5}" type="parTrans" cxnId="{ECC38F0B-A39F-47E1-B2B9-C48D9CB409F8}">
      <dgm:prSet/>
      <dgm:spPr/>
      <dgm:t>
        <a:bodyPr/>
        <a:lstStyle/>
        <a:p>
          <a:endParaRPr lang="en-US"/>
        </a:p>
      </dgm:t>
    </dgm:pt>
    <dgm:pt modelId="{E1A21FED-B1AA-48F5-815E-DA35CFBDA175}" type="sibTrans" cxnId="{ECC38F0B-A39F-47E1-B2B9-C48D9CB409F8}">
      <dgm:prSet/>
      <dgm:spPr/>
      <dgm:t>
        <a:bodyPr/>
        <a:lstStyle/>
        <a:p>
          <a:endParaRPr lang="en-US"/>
        </a:p>
      </dgm:t>
    </dgm:pt>
    <dgm:pt modelId="{2DE47F13-12D8-4234-ABEB-00763702716E}">
      <dgm:prSet/>
      <dgm:spPr/>
      <dgm:t>
        <a:bodyPr/>
        <a:lstStyle/>
        <a:p>
          <a:pPr>
            <a:lnSpc>
              <a:spcPct val="100000"/>
            </a:lnSpc>
          </a:pPr>
          <a:r>
            <a:rPr lang="pl-PL"/>
            <a:t>Teoria COR zakłada, że ludzie dążą do uzyskania, zachowania i ochrony zasobów a stres pojawia się gdy pojawia się ryzyko utraty zasobów lub gdy jednostki nie zyskują zasobów, po tym jak zostały one zainwestowane (</a:t>
          </a:r>
          <a:r>
            <a:rPr lang="pl-PL" err="1"/>
            <a:t>Hobfoll</a:t>
          </a:r>
          <a:r>
            <a:rPr lang="pl-PL"/>
            <a:t>, 2002). Zasoby (</a:t>
          </a:r>
          <a:r>
            <a:rPr lang="pl-PL" err="1"/>
            <a:t>resources</a:t>
          </a:r>
          <a:r>
            <a:rPr lang="pl-PL"/>
            <a:t>) definiowane są jako te przedmioty (</a:t>
          </a:r>
          <a:r>
            <a:rPr lang="pl-PL" err="1"/>
            <a:t>objects</a:t>
          </a:r>
          <a:r>
            <a:rPr lang="pl-PL"/>
            <a:t>) (np. samochód, dom), zasoby osobiste (</a:t>
          </a:r>
          <a:r>
            <a:rPr lang="pl-PL" err="1"/>
            <a:t>personal</a:t>
          </a:r>
          <a:r>
            <a:rPr lang="pl-PL"/>
            <a:t> </a:t>
          </a:r>
          <a:r>
            <a:rPr lang="pl-PL" err="1"/>
            <a:t>characteristics</a:t>
          </a:r>
          <a:r>
            <a:rPr lang="pl-PL"/>
            <a:t>) (np. ważne umiejętności i cechy osobowe, poczucie własnej wartości i skuteczność własnych działań), warunki / sytuacja życiowe (</a:t>
          </a:r>
          <a:r>
            <a:rPr lang="pl-PL" err="1"/>
            <a:t>condition</a:t>
          </a:r>
          <a:r>
            <a:rPr lang="pl-PL"/>
            <a:t>) (np. zatrudnienie, małżeństwo)  lub zasoby energetyczne (</a:t>
          </a:r>
          <a:r>
            <a:rPr lang="pl-PL" err="1"/>
            <a:t>energies</a:t>
          </a:r>
          <a:r>
            <a:rPr lang="pl-PL"/>
            <a:t>) (np. uznanie, pieniądze), które są cenione przez jednostkę lub które służą jako środek do osiągnięcia tych przedmiotów, cech osobistych, warunków lub energii (</a:t>
          </a:r>
          <a:r>
            <a:rPr lang="pl-PL" err="1"/>
            <a:t>Hobfoll</a:t>
          </a:r>
          <a:r>
            <a:rPr lang="pl-PL"/>
            <a:t>, 1989, 2012). </a:t>
          </a:r>
          <a:endParaRPr lang="en-US"/>
        </a:p>
      </dgm:t>
    </dgm:pt>
    <dgm:pt modelId="{A91D5713-6C6E-4A61-A161-A3B4B1A0BC62}" type="parTrans" cxnId="{9D714926-BE23-4A39-A65D-7342BF2D911F}">
      <dgm:prSet/>
      <dgm:spPr/>
      <dgm:t>
        <a:bodyPr/>
        <a:lstStyle/>
        <a:p>
          <a:endParaRPr lang="en-US"/>
        </a:p>
      </dgm:t>
    </dgm:pt>
    <dgm:pt modelId="{77B4DA54-2E9A-42B4-9898-115D29A6B049}" type="sibTrans" cxnId="{9D714926-BE23-4A39-A65D-7342BF2D911F}">
      <dgm:prSet/>
      <dgm:spPr/>
      <dgm:t>
        <a:bodyPr/>
        <a:lstStyle/>
        <a:p>
          <a:endParaRPr lang="en-US"/>
        </a:p>
      </dgm:t>
    </dgm:pt>
    <dgm:pt modelId="{B6F00BE1-049F-47AE-9A69-61FDE61DA701}" type="pres">
      <dgm:prSet presAssocID="{86AD7742-558C-44C8-98BE-40EAB66F35DD}" presName="root" presStyleCnt="0">
        <dgm:presLayoutVars>
          <dgm:dir/>
          <dgm:resizeHandles val="exact"/>
        </dgm:presLayoutVars>
      </dgm:prSet>
      <dgm:spPr/>
    </dgm:pt>
    <dgm:pt modelId="{498EF32A-F927-40B6-B845-C22BAB78F745}" type="pres">
      <dgm:prSet presAssocID="{05D556F2-82F1-4028-AA7C-1B4C3458E1E7}" presName="compNode" presStyleCnt="0"/>
      <dgm:spPr/>
    </dgm:pt>
    <dgm:pt modelId="{BBA2A11E-934A-4165-8695-402084CB2960}" type="pres">
      <dgm:prSet presAssocID="{05D556F2-82F1-4028-AA7C-1B4C3458E1E7}" presName="bgRect" presStyleLbl="bgShp" presStyleIdx="0" presStyleCnt="2"/>
      <dgm:spPr/>
    </dgm:pt>
    <dgm:pt modelId="{BF50C005-4AF0-4747-BF37-733DC20C5EA6}" type="pres">
      <dgm:prSet presAssocID="{05D556F2-82F1-4028-AA7C-1B4C3458E1E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ytania"/>
        </a:ext>
      </dgm:extLst>
    </dgm:pt>
    <dgm:pt modelId="{63284230-C6C4-4BB7-8488-3E874E64D6A3}" type="pres">
      <dgm:prSet presAssocID="{05D556F2-82F1-4028-AA7C-1B4C3458E1E7}" presName="spaceRect" presStyleCnt="0"/>
      <dgm:spPr/>
    </dgm:pt>
    <dgm:pt modelId="{5A76EB17-B7ED-452D-8BA9-4261EF0FE877}" type="pres">
      <dgm:prSet presAssocID="{05D556F2-82F1-4028-AA7C-1B4C3458E1E7}" presName="parTx" presStyleLbl="revTx" presStyleIdx="0" presStyleCnt="2">
        <dgm:presLayoutVars>
          <dgm:chMax val="0"/>
          <dgm:chPref val="0"/>
        </dgm:presLayoutVars>
      </dgm:prSet>
      <dgm:spPr/>
    </dgm:pt>
    <dgm:pt modelId="{05462D96-8D56-4DFC-9C3F-7E59BABF0BA4}" type="pres">
      <dgm:prSet presAssocID="{E1A21FED-B1AA-48F5-815E-DA35CFBDA175}" presName="sibTrans" presStyleCnt="0"/>
      <dgm:spPr/>
    </dgm:pt>
    <dgm:pt modelId="{1E734381-7EC7-40F0-8776-A2C5F06B990C}" type="pres">
      <dgm:prSet presAssocID="{2DE47F13-12D8-4234-ABEB-00763702716E}" presName="compNode" presStyleCnt="0"/>
      <dgm:spPr/>
    </dgm:pt>
    <dgm:pt modelId="{5E8FED6A-E39C-4F36-BDB5-136741E7EC9B}" type="pres">
      <dgm:prSet presAssocID="{2DE47F13-12D8-4234-ABEB-00763702716E}" presName="bgRect" presStyleLbl="bgShp" presStyleIdx="1" presStyleCnt="2"/>
      <dgm:spPr/>
    </dgm:pt>
    <dgm:pt modelId="{983C4E3C-BD17-47A3-A3E5-2BE76E5BF3E4}" type="pres">
      <dgm:prSet presAssocID="{2DE47F13-12D8-4234-ABEB-00763702716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3456C77D-EF27-443B-AD09-664ACE26C4F9}" type="pres">
      <dgm:prSet presAssocID="{2DE47F13-12D8-4234-ABEB-00763702716E}" presName="spaceRect" presStyleCnt="0"/>
      <dgm:spPr/>
    </dgm:pt>
    <dgm:pt modelId="{4A64786E-44A8-400F-B460-E6733A241B4E}" type="pres">
      <dgm:prSet presAssocID="{2DE47F13-12D8-4234-ABEB-00763702716E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ECC38F0B-A39F-47E1-B2B9-C48D9CB409F8}" srcId="{86AD7742-558C-44C8-98BE-40EAB66F35DD}" destId="{05D556F2-82F1-4028-AA7C-1B4C3458E1E7}" srcOrd="0" destOrd="0" parTransId="{703B2FB1-19A8-4904-9597-E0AB29DD57E5}" sibTransId="{E1A21FED-B1AA-48F5-815E-DA35CFBDA175}"/>
    <dgm:cxn modelId="{9D714926-BE23-4A39-A65D-7342BF2D911F}" srcId="{86AD7742-558C-44C8-98BE-40EAB66F35DD}" destId="{2DE47F13-12D8-4234-ABEB-00763702716E}" srcOrd="1" destOrd="0" parTransId="{A91D5713-6C6E-4A61-A161-A3B4B1A0BC62}" sibTransId="{77B4DA54-2E9A-42B4-9898-115D29A6B049}"/>
    <dgm:cxn modelId="{CEE29F8D-BFC0-4626-8127-091F98699C84}" type="presOf" srcId="{05D556F2-82F1-4028-AA7C-1B4C3458E1E7}" destId="{5A76EB17-B7ED-452D-8BA9-4261EF0FE877}" srcOrd="0" destOrd="0" presId="urn:microsoft.com/office/officeart/2018/2/layout/IconVerticalSolidList"/>
    <dgm:cxn modelId="{8ECA7BEC-3F49-437C-A39C-EF80AC472951}" type="presOf" srcId="{86AD7742-558C-44C8-98BE-40EAB66F35DD}" destId="{B6F00BE1-049F-47AE-9A69-61FDE61DA701}" srcOrd="0" destOrd="0" presId="urn:microsoft.com/office/officeart/2018/2/layout/IconVerticalSolidList"/>
    <dgm:cxn modelId="{D5B344FB-AC14-4B4A-8897-EE854CE731BF}" type="presOf" srcId="{2DE47F13-12D8-4234-ABEB-00763702716E}" destId="{4A64786E-44A8-400F-B460-E6733A241B4E}" srcOrd="0" destOrd="0" presId="urn:microsoft.com/office/officeart/2018/2/layout/IconVerticalSolidList"/>
    <dgm:cxn modelId="{2664ABFB-0B28-4F99-B278-25C23C0C2E70}" type="presParOf" srcId="{B6F00BE1-049F-47AE-9A69-61FDE61DA701}" destId="{498EF32A-F927-40B6-B845-C22BAB78F745}" srcOrd="0" destOrd="0" presId="urn:microsoft.com/office/officeart/2018/2/layout/IconVerticalSolidList"/>
    <dgm:cxn modelId="{947082D4-645F-4A9B-8E9C-791B6A1C9E42}" type="presParOf" srcId="{498EF32A-F927-40B6-B845-C22BAB78F745}" destId="{BBA2A11E-934A-4165-8695-402084CB2960}" srcOrd="0" destOrd="0" presId="urn:microsoft.com/office/officeart/2018/2/layout/IconVerticalSolidList"/>
    <dgm:cxn modelId="{8B692CF6-09BA-4E1F-8717-2847387F6801}" type="presParOf" srcId="{498EF32A-F927-40B6-B845-C22BAB78F745}" destId="{BF50C005-4AF0-4747-BF37-733DC20C5EA6}" srcOrd="1" destOrd="0" presId="urn:microsoft.com/office/officeart/2018/2/layout/IconVerticalSolidList"/>
    <dgm:cxn modelId="{565FDD9D-BA49-416D-BD46-97E667568C92}" type="presParOf" srcId="{498EF32A-F927-40B6-B845-C22BAB78F745}" destId="{63284230-C6C4-4BB7-8488-3E874E64D6A3}" srcOrd="2" destOrd="0" presId="urn:microsoft.com/office/officeart/2018/2/layout/IconVerticalSolidList"/>
    <dgm:cxn modelId="{75B20F25-5C92-4243-8F13-1BA7D68FD07B}" type="presParOf" srcId="{498EF32A-F927-40B6-B845-C22BAB78F745}" destId="{5A76EB17-B7ED-452D-8BA9-4261EF0FE877}" srcOrd="3" destOrd="0" presId="urn:microsoft.com/office/officeart/2018/2/layout/IconVerticalSolidList"/>
    <dgm:cxn modelId="{46D09175-73B7-4982-A4B9-535A16658540}" type="presParOf" srcId="{B6F00BE1-049F-47AE-9A69-61FDE61DA701}" destId="{05462D96-8D56-4DFC-9C3F-7E59BABF0BA4}" srcOrd="1" destOrd="0" presId="urn:microsoft.com/office/officeart/2018/2/layout/IconVerticalSolidList"/>
    <dgm:cxn modelId="{1BAC8B2C-95D3-4429-89AF-A2E72958815F}" type="presParOf" srcId="{B6F00BE1-049F-47AE-9A69-61FDE61DA701}" destId="{1E734381-7EC7-40F0-8776-A2C5F06B990C}" srcOrd="2" destOrd="0" presId="urn:microsoft.com/office/officeart/2018/2/layout/IconVerticalSolidList"/>
    <dgm:cxn modelId="{79130A94-78A0-4BA7-A7D2-B32A7CB018FB}" type="presParOf" srcId="{1E734381-7EC7-40F0-8776-A2C5F06B990C}" destId="{5E8FED6A-E39C-4F36-BDB5-136741E7EC9B}" srcOrd="0" destOrd="0" presId="urn:microsoft.com/office/officeart/2018/2/layout/IconVerticalSolidList"/>
    <dgm:cxn modelId="{1D22649C-68CA-4E13-A2F9-431A293035F4}" type="presParOf" srcId="{1E734381-7EC7-40F0-8776-A2C5F06B990C}" destId="{983C4E3C-BD17-47A3-A3E5-2BE76E5BF3E4}" srcOrd="1" destOrd="0" presId="urn:microsoft.com/office/officeart/2018/2/layout/IconVerticalSolidList"/>
    <dgm:cxn modelId="{A20E631A-46A7-48E2-97E6-00F97587B47F}" type="presParOf" srcId="{1E734381-7EC7-40F0-8776-A2C5F06B990C}" destId="{3456C77D-EF27-443B-AD09-664ACE26C4F9}" srcOrd="2" destOrd="0" presId="urn:microsoft.com/office/officeart/2018/2/layout/IconVerticalSolidList"/>
    <dgm:cxn modelId="{62EE98BF-2D0D-4170-B1E2-EDDDB3559E27}" type="presParOf" srcId="{1E734381-7EC7-40F0-8776-A2C5F06B990C}" destId="{4A64786E-44A8-400F-B460-E6733A241B4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1F4EFF-E172-49F9-8A70-156554F9C80F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F8C6C94-CB40-48B8-AEE1-2C31E15C8D3B}">
      <dgm:prSet/>
      <dgm:spPr/>
      <dgm:t>
        <a:bodyPr/>
        <a:lstStyle/>
        <a:p>
          <a:r>
            <a:rPr lang="pl-PL"/>
            <a:t>Wniosek I - osoby z większymi zasobami są mniej podatni na utratę zasobów i bardziej zdolne do ich ponownego pozyskania i odwrotnie, ci, którzy mają mniej zasobów, są bardziej podatni na utratę zasobów i mniej zdolni do ich zdobycia (</a:t>
          </a:r>
          <a:r>
            <a:rPr lang="pl-PL" err="1"/>
            <a:t>Hobfoll</a:t>
          </a:r>
          <a:r>
            <a:rPr lang="pl-PL"/>
            <a:t>, 2001, 2002).</a:t>
          </a:r>
          <a:endParaRPr lang="en-US"/>
        </a:p>
      </dgm:t>
    </dgm:pt>
    <dgm:pt modelId="{91964E12-A8F7-4E70-AFCA-60444590FBA3}" type="parTrans" cxnId="{2DF257AB-F869-4F55-A45B-4A357C9C7EA8}">
      <dgm:prSet/>
      <dgm:spPr/>
      <dgm:t>
        <a:bodyPr/>
        <a:lstStyle/>
        <a:p>
          <a:endParaRPr lang="en-US"/>
        </a:p>
      </dgm:t>
    </dgm:pt>
    <dgm:pt modelId="{B5FC95FE-9D0D-4A77-85AD-9BD5C5D2C338}" type="sibTrans" cxnId="{2DF257AB-F869-4F55-A45B-4A357C9C7EA8}">
      <dgm:prSet/>
      <dgm:spPr/>
      <dgm:t>
        <a:bodyPr/>
        <a:lstStyle/>
        <a:p>
          <a:endParaRPr lang="en-US"/>
        </a:p>
      </dgm:t>
    </dgm:pt>
    <dgm:pt modelId="{04F397C8-BE5B-45D3-B7D2-FCFCBA6FC28E}">
      <dgm:prSet/>
      <dgm:spPr/>
      <dgm:t>
        <a:bodyPr/>
        <a:lstStyle/>
        <a:p>
          <a:r>
            <a:rPr lang="pl-PL"/>
            <a:t>Wniosek II - osoby, którym brakuje zasobów, są nie tylko bardziej narażone na utratę zasobów, ale początkowa strata rodzi straty w przyszłości (Hobfoll, 2001). </a:t>
          </a:r>
          <a:endParaRPr lang="en-US"/>
        </a:p>
      </dgm:t>
    </dgm:pt>
    <dgm:pt modelId="{EA8CFFDB-B1B6-4497-8AD7-76A4FFC8AD8E}" type="parTrans" cxnId="{604F424D-C8B2-4FFE-885B-57E07BEA351D}">
      <dgm:prSet/>
      <dgm:spPr/>
      <dgm:t>
        <a:bodyPr/>
        <a:lstStyle/>
        <a:p>
          <a:endParaRPr lang="en-US"/>
        </a:p>
      </dgm:t>
    </dgm:pt>
    <dgm:pt modelId="{7FE1B3BA-3CE9-48BC-BB0D-A44AE5FCB64D}" type="sibTrans" cxnId="{604F424D-C8B2-4FFE-885B-57E07BEA351D}">
      <dgm:prSet/>
      <dgm:spPr/>
      <dgm:t>
        <a:bodyPr/>
        <a:lstStyle/>
        <a:p>
          <a:endParaRPr lang="en-US"/>
        </a:p>
      </dgm:t>
    </dgm:pt>
    <dgm:pt modelId="{35D7C67B-D896-4381-8089-889EF603E704}">
      <dgm:prSet/>
      <dgm:spPr/>
      <dgm:t>
        <a:bodyPr/>
        <a:lstStyle/>
        <a:p>
          <a:r>
            <a:rPr lang="pl-PL"/>
            <a:t>Wniosek III - odzwierciedla wniosek 2, stwierdzający, że ci, którzy posiadają zasoby, są bardziej zdolni do zysku a początkowy przyrost zasobów powoduje dalsze zyski. Jednakże, ponieważ strata jest bardziej kosztowna niż zysk, cykle strat będą miały większy wpływ i będą bardziej dynamiczne i szybsze niż cykle zysku (Hobfoll, 2001).</a:t>
          </a:r>
          <a:endParaRPr lang="en-US"/>
        </a:p>
      </dgm:t>
    </dgm:pt>
    <dgm:pt modelId="{49D5675B-269D-4B35-A2F5-D11B9B0EAE08}" type="parTrans" cxnId="{6390654C-2CB9-411F-9EB5-4605026A7E4B}">
      <dgm:prSet/>
      <dgm:spPr/>
      <dgm:t>
        <a:bodyPr/>
        <a:lstStyle/>
        <a:p>
          <a:endParaRPr lang="en-US"/>
        </a:p>
      </dgm:t>
    </dgm:pt>
    <dgm:pt modelId="{244CF321-DB4C-4005-A0FB-1DA880AFF501}" type="sibTrans" cxnId="{6390654C-2CB9-411F-9EB5-4605026A7E4B}">
      <dgm:prSet/>
      <dgm:spPr/>
      <dgm:t>
        <a:bodyPr/>
        <a:lstStyle/>
        <a:p>
          <a:endParaRPr lang="en-US"/>
        </a:p>
      </dgm:t>
    </dgm:pt>
    <dgm:pt modelId="{17039A34-1DA8-4E9E-8DD8-74C690782829}">
      <dgm:prSet/>
      <dgm:spPr/>
      <dgm:t>
        <a:bodyPr/>
        <a:lstStyle/>
        <a:p>
          <a:r>
            <a:rPr lang="pl-PL"/>
            <a:t>Wniosek IV – osoby którym brakuje zasobów, prawdopodobnie przyjmą postawę obronną, aby chronić swoje zasoby (Hobfoll, 2001).</a:t>
          </a:r>
          <a:endParaRPr lang="en-US"/>
        </a:p>
      </dgm:t>
    </dgm:pt>
    <dgm:pt modelId="{ED4FBEE6-75A7-4B0C-B30E-EB53C18F79A7}" type="parTrans" cxnId="{4B153BCD-5324-4D1F-BD72-31E27041FBA5}">
      <dgm:prSet/>
      <dgm:spPr/>
      <dgm:t>
        <a:bodyPr/>
        <a:lstStyle/>
        <a:p>
          <a:endParaRPr lang="en-US"/>
        </a:p>
      </dgm:t>
    </dgm:pt>
    <dgm:pt modelId="{312B55E4-CBE3-4558-9D44-E35F575C8172}" type="sibTrans" cxnId="{4B153BCD-5324-4D1F-BD72-31E27041FBA5}">
      <dgm:prSet/>
      <dgm:spPr/>
      <dgm:t>
        <a:bodyPr/>
        <a:lstStyle/>
        <a:p>
          <a:endParaRPr lang="en-US"/>
        </a:p>
      </dgm:t>
    </dgm:pt>
    <dgm:pt modelId="{19E2B55E-E23C-40A9-A012-20429F4B42F2}" type="pres">
      <dgm:prSet presAssocID="{9D1F4EFF-E172-49F9-8A70-156554F9C80F}" presName="linear" presStyleCnt="0">
        <dgm:presLayoutVars>
          <dgm:animLvl val="lvl"/>
          <dgm:resizeHandles val="exact"/>
        </dgm:presLayoutVars>
      </dgm:prSet>
      <dgm:spPr/>
    </dgm:pt>
    <dgm:pt modelId="{7CEBE88E-B762-4ABA-9C35-B85A70E889F7}" type="pres">
      <dgm:prSet presAssocID="{1F8C6C94-CB40-48B8-AEE1-2C31E15C8D3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2E11F78-B927-4568-8FCD-98E4780E3C1A}" type="pres">
      <dgm:prSet presAssocID="{B5FC95FE-9D0D-4A77-85AD-9BD5C5D2C338}" presName="spacer" presStyleCnt="0"/>
      <dgm:spPr/>
    </dgm:pt>
    <dgm:pt modelId="{885BC394-BF21-491E-8814-2D5E42B4ABBC}" type="pres">
      <dgm:prSet presAssocID="{04F397C8-BE5B-45D3-B7D2-FCFCBA6FC28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7DC4FDE-9311-4509-8532-7BAF00A14802}" type="pres">
      <dgm:prSet presAssocID="{7FE1B3BA-3CE9-48BC-BB0D-A44AE5FCB64D}" presName="spacer" presStyleCnt="0"/>
      <dgm:spPr/>
    </dgm:pt>
    <dgm:pt modelId="{377AAB2D-B03E-4E56-817A-451F609439F7}" type="pres">
      <dgm:prSet presAssocID="{35D7C67B-D896-4381-8089-889EF603E70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799114E-BF82-4C1A-872C-718EF4470444}" type="pres">
      <dgm:prSet presAssocID="{244CF321-DB4C-4005-A0FB-1DA880AFF501}" presName="spacer" presStyleCnt="0"/>
      <dgm:spPr/>
    </dgm:pt>
    <dgm:pt modelId="{BF061CEF-8025-4519-8BB5-C86FFC9F3BE2}" type="pres">
      <dgm:prSet presAssocID="{17039A34-1DA8-4E9E-8DD8-74C69078282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76ED6E41-6BDC-4440-B694-01C968F10808}" type="presOf" srcId="{1F8C6C94-CB40-48B8-AEE1-2C31E15C8D3B}" destId="{7CEBE88E-B762-4ABA-9C35-B85A70E889F7}" srcOrd="0" destOrd="0" presId="urn:microsoft.com/office/officeart/2005/8/layout/vList2"/>
    <dgm:cxn modelId="{6390654C-2CB9-411F-9EB5-4605026A7E4B}" srcId="{9D1F4EFF-E172-49F9-8A70-156554F9C80F}" destId="{35D7C67B-D896-4381-8089-889EF603E704}" srcOrd="2" destOrd="0" parTransId="{49D5675B-269D-4B35-A2F5-D11B9B0EAE08}" sibTransId="{244CF321-DB4C-4005-A0FB-1DA880AFF501}"/>
    <dgm:cxn modelId="{604F424D-C8B2-4FFE-885B-57E07BEA351D}" srcId="{9D1F4EFF-E172-49F9-8A70-156554F9C80F}" destId="{04F397C8-BE5B-45D3-B7D2-FCFCBA6FC28E}" srcOrd="1" destOrd="0" parTransId="{EA8CFFDB-B1B6-4497-8AD7-76A4FFC8AD8E}" sibTransId="{7FE1B3BA-3CE9-48BC-BB0D-A44AE5FCB64D}"/>
    <dgm:cxn modelId="{569EAA94-00A9-4342-ABCC-B4A1C8C74DA9}" type="presOf" srcId="{04F397C8-BE5B-45D3-B7D2-FCFCBA6FC28E}" destId="{885BC394-BF21-491E-8814-2D5E42B4ABBC}" srcOrd="0" destOrd="0" presId="urn:microsoft.com/office/officeart/2005/8/layout/vList2"/>
    <dgm:cxn modelId="{2DF257AB-F869-4F55-A45B-4A357C9C7EA8}" srcId="{9D1F4EFF-E172-49F9-8A70-156554F9C80F}" destId="{1F8C6C94-CB40-48B8-AEE1-2C31E15C8D3B}" srcOrd="0" destOrd="0" parTransId="{91964E12-A8F7-4E70-AFCA-60444590FBA3}" sibTransId="{B5FC95FE-9D0D-4A77-85AD-9BD5C5D2C338}"/>
    <dgm:cxn modelId="{4B153BCD-5324-4D1F-BD72-31E27041FBA5}" srcId="{9D1F4EFF-E172-49F9-8A70-156554F9C80F}" destId="{17039A34-1DA8-4E9E-8DD8-74C690782829}" srcOrd="3" destOrd="0" parTransId="{ED4FBEE6-75A7-4B0C-B30E-EB53C18F79A7}" sibTransId="{312B55E4-CBE3-4558-9D44-E35F575C8172}"/>
    <dgm:cxn modelId="{4FD5E4D2-1802-48CC-96BC-A137AC5C7550}" type="presOf" srcId="{35D7C67B-D896-4381-8089-889EF603E704}" destId="{377AAB2D-B03E-4E56-817A-451F609439F7}" srcOrd="0" destOrd="0" presId="urn:microsoft.com/office/officeart/2005/8/layout/vList2"/>
    <dgm:cxn modelId="{8AB1D8D9-1437-40D3-98ED-CDFD4D5DD9BF}" type="presOf" srcId="{17039A34-1DA8-4E9E-8DD8-74C690782829}" destId="{BF061CEF-8025-4519-8BB5-C86FFC9F3BE2}" srcOrd="0" destOrd="0" presId="urn:microsoft.com/office/officeart/2005/8/layout/vList2"/>
    <dgm:cxn modelId="{DE828EE5-6D02-4E69-88D4-F01A7634B796}" type="presOf" srcId="{9D1F4EFF-E172-49F9-8A70-156554F9C80F}" destId="{19E2B55E-E23C-40A9-A012-20429F4B42F2}" srcOrd="0" destOrd="0" presId="urn:microsoft.com/office/officeart/2005/8/layout/vList2"/>
    <dgm:cxn modelId="{9F4A00AC-435D-4203-93E0-6944637073C6}" type="presParOf" srcId="{19E2B55E-E23C-40A9-A012-20429F4B42F2}" destId="{7CEBE88E-B762-4ABA-9C35-B85A70E889F7}" srcOrd="0" destOrd="0" presId="urn:microsoft.com/office/officeart/2005/8/layout/vList2"/>
    <dgm:cxn modelId="{3E20DD90-6ACF-4A61-869E-00301A80EE91}" type="presParOf" srcId="{19E2B55E-E23C-40A9-A012-20429F4B42F2}" destId="{22E11F78-B927-4568-8FCD-98E4780E3C1A}" srcOrd="1" destOrd="0" presId="urn:microsoft.com/office/officeart/2005/8/layout/vList2"/>
    <dgm:cxn modelId="{D6BACDDB-0F9F-4426-95EB-B4DF5620BD83}" type="presParOf" srcId="{19E2B55E-E23C-40A9-A012-20429F4B42F2}" destId="{885BC394-BF21-491E-8814-2D5E42B4ABBC}" srcOrd="2" destOrd="0" presId="urn:microsoft.com/office/officeart/2005/8/layout/vList2"/>
    <dgm:cxn modelId="{0BA43DA1-7127-4F57-A7D4-7AD84D7767F9}" type="presParOf" srcId="{19E2B55E-E23C-40A9-A012-20429F4B42F2}" destId="{57DC4FDE-9311-4509-8532-7BAF00A14802}" srcOrd="3" destOrd="0" presId="urn:microsoft.com/office/officeart/2005/8/layout/vList2"/>
    <dgm:cxn modelId="{76EBE3D5-1013-41D7-B33D-CC2407F92C2B}" type="presParOf" srcId="{19E2B55E-E23C-40A9-A012-20429F4B42F2}" destId="{377AAB2D-B03E-4E56-817A-451F609439F7}" srcOrd="4" destOrd="0" presId="urn:microsoft.com/office/officeart/2005/8/layout/vList2"/>
    <dgm:cxn modelId="{4EABCF29-618E-4F1B-8F27-3EFE9BFF77C4}" type="presParOf" srcId="{19E2B55E-E23C-40A9-A012-20429F4B42F2}" destId="{4799114E-BF82-4C1A-872C-718EF4470444}" srcOrd="5" destOrd="0" presId="urn:microsoft.com/office/officeart/2005/8/layout/vList2"/>
    <dgm:cxn modelId="{27B60497-5B65-4ED6-B9ED-F8C58718A426}" type="presParOf" srcId="{19E2B55E-E23C-40A9-A012-20429F4B42F2}" destId="{BF061CEF-8025-4519-8BB5-C86FFC9F3BE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D064A67-8EA3-4630-951C-73B3EB78845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073C80B-9220-4D77-BF1A-E3C92201D9CA}">
      <dgm:prSet/>
      <dgm:spPr/>
      <dgm:t>
        <a:bodyPr/>
        <a:lstStyle/>
        <a:p>
          <a:r>
            <a:rPr lang="pl-PL"/>
            <a:t>Bernat, A., &amp; Krzyszkowska, M. (2017). Znaczenie i sposoby wykorzystania psychospołecznych zasobów zaradczych w ujęciu S. E. Hobfolla. </a:t>
          </a:r>
          <a:r>
            <a:rPr lang="pl-PL" i="1"/>
            <a:t>Studia Paradyskie</a:t>
          </a:r>
          <a:r>
            <a:rPr lang="pl-PL"/>
            <a:t>, </a:t>
          </a:r>
          <a:r>
            <a:rPr lang="pl-PL" i="1"/>
            <a:t>27</a:t>
          </a:r>
          <a:r>
            <a:rPr lang="pl-PL"/>
            <a:t>, 255–278.</a:t>
          </a:r>
          <a:endParaRPr lang="en-US"/>
        </a:p>
      </dgm:t>
    </dgm:pt>
    <dgm:pt modelId="{DD95EC6F-FA76-4EEE-91D1-D6D07AF4C6E3}" type="parTrans" cxnId="{A153079F-6670-422D-A476-FE8C0E732AF3}">
      <dgm:prSet/>
      <dgm:spPr/>
      <dgm:t>
        <a:bodyPr/>
        <a:lstStyle/>
        <a:p>
          <a:endParaRPr lang="en-US"/>
        </a:p>
      </dgm:t>
    </dgm:pt>
    <dgm:pt modelId="{F5157A90-8AF0-4B22-ACA6-69153CBCCB16}" type="sibTrans" cxnId="{A153079F-6670-422D-A476-FE8C0E732AF3}">
      <dgm:prSet/>
      <dgm:spPr/>
      <dgm:t>
        <a:bodyPr/>
        <a:lstStyle/>
        <a:p>
          <a:endParaRPr lang="en-US"/>
        </a:p>
      </dgm:t>
    </dgm:pt>
    <dgm:pt modelId="{09884656-31A1-493C-A43C-B9C17A39B4D9}">
      <dgm:prSet/>
      <dgm:spPr/>
      <dgm:t>
        <a:bodyPr/>
        <a:lstStyle/>
        <a:p>
          <a:r>
            <a:rPr lang="pl-PL"/>
            <a:t>Heszen, I. (2020). </a:t>
          </a:r>
          <a:r>
            <a:rPr lang="pl-PL" i="1"/>
            <a:t>Psychologia stresu</a:t>
          </a:r>
          <a:r>
            <a:rPr lang="pl-PL"/>
            <a:t>. Wydawnictwo Naukowe PWN.</a:t>
          </a:r>
          <a:endParaRPr lang="en-US"/>
        </a:p>
      </dgm:t>
    </dgm:pt>
    <dgm:pt modelId="{166B7D69-92F4-41EA-AFFE-7823D0DDE9C3}" type="parTrans" cxnId="{F91F566C-36F4-463D-BA12-F364A47171DD}">
      <dgm:prSet/>
      <dgm:spPr/>
      <dgm:t>
        <a:bodyPr/>
        <a:lstStyle/>
        <a:p>
          <a:endParaRPr lang="en-US"/>
        </a:p>
      </dgm:t>
    </dgm:pt>
    <dgm:pt modelId="{4AA07D72-9C43-450E-AED5-F945317F0457}" type="sibTrans" cxnId="{F91F566C-36F4-463D-BA12-F364A47171DD}">
      <dgm:prSet/>
      <dgm:spPr/>
      <dgm:t>
        <a:bodyPr/>
        <a:lstStyle/>
        <a:p>
          <a:endParaRPr lang="en-US"/>
        </a:p>
      </dgm:t>
    </dgm:pt>
    <dgm:pt modelId="{0DBACBE3-C34A-436F-A6DB-34F9A6F3EA99}">
      <dgm:prSet/>
      <dgm:spPr/>
      <dgm:t>
        <a:bodyPr/>
        <a:lstStyle/>
        <a:p>
          <a:r>
            <a:rPr lang="pl-PL"/>
            <a:t>Hobfoll, S. E. (1989). Conservation of Resources: A New Attempt at Conceptualizing Stress. </a:t>
          </a:r>
          <a:r>
            <a:rPr lang="pl-PL" i="1"/>
            <a:t>American Psychologist</a:t>
          </a:r>
          <a:r>
            <a:rPr lang="pl-PL"/>
            <a:t>, </a:t>
          </a:r>
          <a:r>
            <a:rPr lang="pl-PL" i="1"/>
            <a:t>44</a:t>
          </a:r>
          <a:r>
            <a:rPr lang="pl-PL"/>
            <a:t>(3), 513–524. https://doi.org/10.1037/0003-066X.44.3.513</a:t>
          </a:r>
          <a:endParaRPr lang="en-US"/>
        </a:p>
      </dgm:t>
    </dgm:pt>
    <dgm:pt modelId="{8F93C404-7396-4200-A633-FF27EDA4E1EF}" type="parTrans" cxnId="{9A4A533C-F9B0-416D-B28D-600E9603B99D}">
      <dgm:prSet/>
      <dgm:spPr/>
      <dgm:t>
        <a:bodyPr/>
        <a:lstStyle/>
        <a:p>
          <a:endParaRPr lang="en-US"/>
        </a:p>
      </dgm:t>
    </dgm:pt>
    <dgm:pt modelId="{4A14DD06-8C92-460D-952A-4A6303949236}" type="sibTrans" cxnId="{9A4A533C-F9B0-416D-B28D-600E9603B99D}">
      <dgm:prSet/>
      <dgm:spPr/>
      <dgm:t>
        <a:bodyPr/>
        <a:lstStyle/>
        <a:p>
          <a:endParaRPr lang="en-US"/>
        </a:p>
      </dgm:t>
    </dgm:pt>
    <dgm:pt modelId="{432A7D3C-D201-4564-A81D-05080AF495CA}">
      <dgm:prSet/>
      <dgm:spPr/>
      <dgm:t>
        <a:bodyPr/>
        <a:lstStyle/>
        <a:p>
          <a:r>
            <a:rPr lang="pl-PL"/>
            <a:t>Hobfoll, S. E. (2001). The influence of culture, community, and the nested-self in the stress process: Advancing conservation of resources theory. </a:t>
          </a:r>
          <a:r>
            <a:rPr lang="pl-PL" i="1"/>
            <a:t>Applied Psychology</a:t>
          </a:r>
          <a:r>
            <a:rPr lang="pl-PL"/>
            <a:t>, </a:t>
          </a:r>
          <a:r>
            <a:rPr lang="pl-PL" i="1"/>
            <a:t>50</a:t>
          </a:r>
          <a:r>
            <a:rPr lang="pl-PL"/>
            <a:t>(3), 337–421. https://doi.org/10.1111/1464-0597.00062</a:t>
          </a:r>
          <a:endParaRPr lang="en-US"/>
        </a:p>
      </dgm:t>
    </dgm:pt>
    <dgm:pt modelId="{30431229-0057-46E7-AAB6-9EFAD9175251}" type="parTrans" cxnId="{B2C3F28C-8D83-48A9-99EF-E4F99643C527}">
      <dgm:prSet/>
      <dgm:spPr/>
      <dgm:t>
        <a:bodyPr/>
        <a:lstStyle/>
        <a:p>
          <a:endParaRPr lang="en-US"/>
        </a:p>
      </dgm:t>
    </dgm:pt>
    <dgm:pt modelId="{BEA37511-3B06-42F1-BD69-793AFA2C3F6D}" type="sibTrans" cxnId="{B2C3F28C-8D83-48A9-99EF-E4F99643C527}">
      <dgm:prSet/>
      <dgm:spPr/>
      <dgm:t>
        <a:bodyPr/>
        <a:lstStyle/>
        <a:p>
          <a:endParaRPr lang="en-US"/>
        </a:p>
      </dgm:t>
    </dgm:pt>
    <dgm:pt modelId="{2ED141CF-5AA6-4BB5-B4D0-A891A9FBDAAE}">
      <dgm:prSet/>
      <dgm:spPr/>
      <dgm:t>
        <a:bodyPr/>
        <a:lstStyle/>
        <a:p>
          <a:r>
            <a:rPr lang="pl-PL"/>
            <a:t>Hobfoll, S. E. (2002). Social and Psychological Resources and Adaptation. </a:t>
          </a:r>
          <a:r>
            <a:rPr lang="pl-PL" i="1"/>
            <a:t>Review of General Psychology</a:t>
          </a:r>
          <a:r>
            <a:rPr lang="pl-PL"/>
            <a:t>, </a:t>
          </a:r>
          <a:r>
            <a:rPr lang="pl-PL" i="1"/>
            <a:t>6</a:t>
          </a:r>
          <a:r>
            <a:rPr lang="pl-PL"/>
            <a:t>(4), 307–324. https://doi.org/10.1037/1089-2680.6.4.307</a:t>
          </a:r>
          <a:endParaRPr lang="en-US"/>
        </a:p>
      </dgm:t>
    </dgm:pt>
    <dgm:pt modelId="{CBC84234-AF3F-4508-B66E-6EC56F98DE1C}" type="parTrans" cxnId="{2F13E7D1-EC97-45B6-AFEF-5097D4E2D9C4}">
      <dgm:prSet/>
      <dgm:spPr/>
      <dgm:t>
        <a:bodyPr/>
        <a:lstStyle/>
        <a:p>
          <a:endParaRPr lang="en-US"/>
        </a:p>
      </dgm:t>
    </dgm:pt>
    <dgm:pt modelId="{90ACF830-567F-4C9A-A40E-1EE23DBCB7AE}" type="sibTrans" cxnId="{2F13E7D1-EC97-45B6-AFEF-5097D4E2D9C4}">
      <dgm:prSet/>
      <dgm:spPr/>
      <dgm:t>
        <a:bodyPr/>
        <a:lstStyle/>
        <a:p>
          <a:endParaRPr lang="en-US"/>
        </a:p>
      </dgm:t>
    </dgm:pt>
    <dgm:pt modelId="{8E1B3ADF-DE4F-4EF6-8F5A-68B1164DEBDF}">
      <dgm:prSet/>
      <dgm:spPr/>
      <dgm:t>
        <a:bodyPr/>
        <a:lstStyle/>
        <a:p>
          <a:r>
            <a:rPr lang="pl-PL"/>
            <a:t>Hobfoll, S. E. (2012). Teoria zachowania zasosbów i jej implikacje dla problematyki stresu, zdrowia i odporności. W D. B. Bielawska-Batorowicz Eleonora (Red.), </a:t>
          </a:r>
          <a:r>
            <a:rPr lang="pl-PL" i="1"/>
            <a:t>Teoria zachowania zasobów Stevana E. Hobfolla</a:t>
          </a:r>
          <a:r>
            <a:rPr lang="pl-PL"/>
            <a:t> (ss. 17–50). Wydawnictwo Uniwersytetu Łódzkiego.</a:t>
          </a:r>
          <a:endParaRPr lang="en-US"/>
        </a:p>
      </dgm:t>
    </dgm:pt>
    <dgm:pt modelId="{336FE701-0C6C-4BA7-987E-2C77D45C8BF1}" type="parTrans" cxnId="{D5E80B18-7A86-4C4D-90D9-D732C3385AFB}">
      <dgm:prSet/>
      <dgm:spPr/>
      <dgm:t>
        <a:bodyPr/>
        <a:lstStyle/>
        <a:p>
          <a:endParaRPr lang="en-US"/>
        </a:p>
      </dgm:t>
    </dgm:pt>
    <dgm:pt modelId="{496AD3CE-2194-4FAD-8098-F3B2D667A364}" type="sibTrans" cxnId="{D5E80B18-7A86-4C4D-90D9-D732C3385AFB}">
      <dgm:prSet/>
      <dgm:spPr/>
      <dgm:t>
        <a:bodyPr/>
        <a:lstStyle/>
        <a:p>
          <a:endParaRPr lang="en-US"/>
        </a:p>
      </dgm:t>
    </dgm:pt>
    <dgm:pt modelId="{9E9BF5DD-2FBC-4894-B5D4-6E3161174A41}">
      <dgm:prSet/>
      <dgm:spPr/>
      <dgm:t>
        <a:bodyPr/>
        <a:lstStyle/>
        <a:p>
          <a:r>
            <a:rPr lang="pl-PL"/>
            <a:t>Hobfoll, S. E., Johnson, R. J., Ennis, N., &amp; Jackson, A. P. (2003). Resource Loss, Resource Gain, and Emotional Outcomes Among Inner City Women. </a:t>
          </a:r>
          <a:r>
            <a:rPr lang="pl-PL" i="1"/>
            <a:t>Journal of Personality and Social Psychology</a:t>
          </a:r>
          <a:r>
            <a:rPr lang="pl-PL"/>
            <a:t>, </a:t>
          </a:r>
          <a:r>
            <a:rPr lang="pl-PL" i="1"/>
            <a:t>84</a:t>
          </a:r>
          <a:r>
            <a:rPr lang="pl-PL"/>
            <a:t>(3), 632–643. https://doi.org/10.1037/0022-3514.84.3.632</a:t>
          </a:r>
          <a:endParaRPr lang="en-US"/>
        </a:p>
      </dgm:t>
    </dgm:pt>
    <dgm:pt modelId="{A0617969-D340-4689-97FE-7FFC7175B2AF}" type="parTrans" cxnId="{32DC226A-CC18-47E4-AAC1-B59773087206}">
      <dgm:prSet/>
      <dgm:spPr/>
      <dgm:t>
        <a:bodyPr/>
        <a:lstStyle/>
        <a:p>
          <a:endParaRPr lang="en-US"/>
        </a:p>
      </dgm:t>
    </dgm:pt>
    <dgm:pt modelId="{5CB91E3F-AE5D-4179-A110-CFF0A25F3B38}" type="sibTrans" cxnId="{32DC226A-CC18-47E4-AAC1-B59773087206}">
      <dgm:prSet/>
      <dgm:spPr/>
      <dgm:t>
        <a:bodyPr/>
        <a:lstStyle/>
        <a:p>
          <a:endParaRPr lang="en-US"/>
        </a:p>
      </dgm:t>
    </dgm:pt>
    <dgm:pt modelId="{F4E086CC-029B-4743-88DA-DBF2B1C36B1D}" type="pres">
      <dgm:prSet presAssocID="{CD064A67-8EA3-4630-951C-73B3EB788457}" presName="vert0" presStyleCnt="0">
        <dgm:presLayoutVars>
          <dgm:dir/>
          <dgm:animOne val="branch"/>
          <dgm:animLvl val="lvl"/>
        </dgm:presLayoutVars>
      </dgm:prSet>
      <dgm:spPr/>
    </dgm:pt>
    <dgm:pt modelId="{06549A01-9F17-4B20-84DF-1F13832BA728}" type="pres">
      <dgm:prSet presAssocID="{0073C80B-9220-4D77-BF1A-E3C92201D9CA}" presName="thickLine" presStyleLbl="alignNode1" presStyleIdx="0" presStyleCnt="7"/>
      <dgm:spPr/>
    </dgm:pt>
    <dgm:pt modelId="{3C45E3C4-B325-47BD-8DE1-502E7F8C20B5}" type="pres">
      <dgm:prSet presAssocID="{0073C80B-9220-4D77-BF1A-E3C92201D9CA}" presName="horz1" presStyleCnt="0"/>
      <dgm:spPr/>
    </dgm:pt>
    <dgm:pt modelId="{F665DBC2-4519-4D47-9004-1F6944FFD551}" type="pres">
      <dgm:prSet presAssocID="{0073C80B-9220-4D77-BF1A-E3C92201D9CA}" presName="tx1" presStyleLbl="revTx" presStyleIdx="0" presStyleCnt="7"/>
      <dgm:spPr/>
    </dgm:pt>
    <dgm:pt modelId="{8D378C82-BED5-4A40-B742-608106E27CF4}" type="pres">
      <dgm:prSet presAssocID="{0073C80B-9220-4D77-BF1A-E3C92201D9CA}" presName="vert1" presStyleCnt="0"/>
      <dgm:spPr/>
    </dgm:pt>
    <dgm:pt modelId="{141F2752-10AB-4D54-B368-0EF8E4373119}" type="pres">
      <dgm:prSet presAssocID="{09884656-31A1-493C-A43C-B9C17A39B4D9}" presName="thickLine" presStyleLbl="alignNode1" presStyleIdx="1" presStyleCnt="7"/>
      <dgm:spPr/>
    </dgm:pt>
    <dgm:pt modelId="{2CE95D82-1BE9-41BE-9385-A22A89731E4C}" type="pres">
      <dgm:prSet presAssocID="{09884656-31A1-493C-A43C-B9C17A39B4D9}" presName="horz1" presStyleCnt="0"/>
      <dgm:spPr/>
    </dgm:pt>
    <dgm:pt modelId="{36B53C22-AF12-4952-B283-D2FCB063950B}" type="pres">
      <dgm:prSet presAssocID="{09884656-31A1-493C-A43C-B9C17A39B4D9}" presName="tx1" presStyleLbl="revTx" presStyleIdx="1" presStyleCnt="7"/>
      <dgm:spPr/>
    </dgm:pt>
    <dgm:pt modelId="{43811247-2AD4-422B-9878-7B7C87E13070}" type="pres">
      <dgm:prSet presAssocID="{09884656-31A1-493C-A43C-B9C17A39B4D9}" presName="vert1" presStyleCnt="0"/>
      <dgm:spPr/>
    </dgm:pt>
    <dgm:pt modelId="{D197B1E1-0C64-408E-9B3B-AC9B019E4322}" type="pres">
      <dgm:prSet presAssocID="{0DBACBE3-C34A-436F-A6DB-34F9A6F3EA99}" presName="thickLine" presStyleLbl="alignNode1" presStyleIdx="2" presStyleCnt="7"/>
      <dgm:spPr/>
    </dgm:pt>
    <dgm:pt modelId="{30FEA496-7D30-4A74-AF1E-779000467C2C}" type="pres">
      <dgm:prSet presAssocID="{0DBACBE3-C34A-436F-A6DB-34F9A6F3EA99}" presName="horz1" presStyleCnt="0"/>
      <dgm:spPr/>
    </dgm:pt>
    <dgm:pt modelId="{4758C1A9-609A-4263-8A64-6207A93EDA86}" type="pres">
      <dgm:prSet presAssocID="{0DBACBE3-C34A-436F-A6DB-34F9A6F3EA99}" presName="tx1" presStyleLbl="revTx" presStyleIdx="2" presStyleCnt="7"/>
      <dgm:spPr/>
    </dgm:pt>
    <dgm:pt modelId="{79A8517B-BFEB-4E33-BA01-173FE9279B20}" type="pres">
      <dgm:prSet presAssocID="{0DBACBE3-C34A-436F-A6DB-34F9A6F3EA99}" presName="vert1" presStyleCnt="0"/>
      <dgm:spPr/>
    </dgm:pt>
    <dgm:pt modelId="{81365A09-7B7E-49EF-B3C7-CB14A057CDCB}" type="pres">
      <dgm:prSet presAssocID="{432A7D3C-D201-4564-A81D-05080AF495CA}" presName="thickLine" presStyleLbl="alignNode1" presStyleIdx="3" presStyleCnt="7"/>
      <dgm:spPr/>
    </dgm:pt>
    <dgm:pt modelId="{7B8BD72A-A4B1-4F9C-A314-F3C690970639}" type="pres">
      <dgm:prSet presAssocID="{432A7D3C-D201-4564-A81D-05080AF495CA}" presName="horz1" presStyleCnt="0"/>
      <dgm:spPr/>
    </dgm:pt>
    <dgm:pt modelId="{C59E91A4-2248-4B86-9269-957C90735789}" type="pres">
      <dgm:prSet presAssocID="{432A7D3C-D201-4564-A81D-05080AF495CA}" presName="tx1" presStyleLbl="revTx" presStyleIdx="3" presStyleCnt="7"/>
      <dgm:spPr/>
    </dgm:pt>
    <dgm:pt modelId="{4B58465F-A3AD-4997-B3D5-7B14261D8E5A}" type="pres">
      <dgm:prSet presAssocID="{432A7D3C-D201-4564-A81D-05080AF495CA}" presName="vert1" presStyleCnt="0"/>
      <dgm:spPr/>
    </dgm:pt>
    <dgm:pt modelId="{1512DDAE-93EE-431D-8B98-AE052B7CDB6A}" type="pres">
      <dgm:prSet presAssocID="{2ED141CF-5AA6-4BB5-B4D0-A891A9FBDAAE}" presName="thickLine" presStyleLbl="alignNode1" presStyleIdx="4" presStyleCnt="7"/>
      <dgm:spPr/>
    </dgm:pt>
    <dgm:pt modelId="{16E0FC91-1F42-4E76-B9FD-376DBBFBC5D6}" type="pres">
      <dgm:prSet presAssocID="{2ED141CF-5AA6-4BB5-B4D0-A891A9FBDAAE}" presName="horz1" presStyleCnt="0"/>
      <dgm:spPr/>
    </dgm:pt>
    <dgm:pt modelId="{E8398FB6-37A7-4911-A5C1-DE361234BB6D}" type="pres">
      <dgm:prSet presAssocID="{2ED141CF-5AA6-4BB5-B4D0-A891A9FBDAAE}" presName="tx1" presStyleLbl="revTx" presStyleIdx="4" presStyleCnt="7"/>
      <dgm:spPr/>
    </dgm:pt>
    <dgm:pt modelId="{005B1C7E-4013-4369-8F7E-F0ABB3675A18}" type="pres">
      <dgm:prSet presAssocID="{2ED141CF-5AA6-4BB5-B4D0-A891A9FBDAAE}" presName="vert1" presStyleCnt="0"/>
      <dgm:spPr/>
    </dgm:pt>
    <dgm:pt modelId="{3CDC71C0-08E2-4968-862B-A41FB215CF46}" type="pres">
      <dgm:prSet presAssocID="{8E1B3ADF-DE4F-4EF6-8F5A-68B1164DEBDF}" presName="thickLine" presStyleLbl="alignNode1" presStyleIdx="5" presStyleCnt="7"/>
      <dgm:spPr/>
    </dgm:pt>
    <dgm:pt modelId="{85F35658-2F42-4F6A-9E06-85B3AB4B389F}" type="pres">
      <dgm:prSet presAssocID="{8E1B3ADF-DE4F-4EF6-8F5A-68B1164DEBDF}" presName="horz1" presStyleCnt="0"/>
      <dgm:spPr/>
    </dgm:pt>
    <dgm:pt modelId="{FBEBCF75-1F6C-487C-9451-017339961DBD}" type="pres">
      <dgm:prSet presAssocID="{8E1B3ADF-DE4F-4EF6-8F5A-68B1164DEBDF}" presName="tx1" presStyleLbl="revTx" presStyleIdx="5" presStyleCnt="7"/>
      <dgm:spPr/>
    </dgm:pt>
    <dgm:pt modelId="{C470E907-5D8B-4704-9934-308F8CD2A96C}" type="pres">
      <dgm:prSet presAssocID="{8E1B3ADF-DE4F-4EF6-8F5A-68B1164DEBDF}" presName="vert1" presStyleCnt="0"/>
      <dgm:spPr/>
    </dgm:pt>
    <dgm:pt modelId="{9C038115-4923-4C29-8FC6-68DD5C65E5C3}" type="pres">
      <dgm:prSet presAssocID="{9E9BF5DD-2FBC-4894-B5D4-6E3161174A41}" presName="thickLine" presStyleLbl="alignNode1" presStyleIdx="6" presStyleCnt="7"/>
      <dgm:spPr/>
    </dgm:pt>
    <dgm:pt modelId="{1B72D400-075F-429B-9F7B-F727148F441A}" type="pres">
      <dgm:prSet presAssocID="{9E9BF5DD-2FBC-4894-B5D4-6E3161174A41}" presName="horz1" presStyleCnt="0"/>
      <dgm:spPr/>
    </dgm:pt>
    <dgm:pt modelId="{302B711E-F142-44C9-A6CF-2E6608AECC47}" type="pres">
      <dgm:prSet presAssocID="{9E9BF5DD-2FBC-4894-B5D4-6E3161174A41}" presName="tx1" presStyleLbl="revTx" presStyleIdx="6" presStyleCnt="7"/>
      <dgm:spPr/>
    </dgm:pt>
    <dgm:pt modelId="{15081C11-1B87-47BF-8306-3EE05212A20E}" type="pres">
      <dgm:prSet presAssocID="{9E9BF5DD-2FBC-4894-B5D4-6E3161174A41}" presName="vert1" presStyleCnt="0"/>
      <dgm:spPr/>
    </dgm:pt>
  </dgm:ptLst>
  <dgm:cxnLst>
    <dgm:cxn modelId="{D5E80B18-7A86-4C4D-90D9-D732C3385AFB}" srcId="{CD064A67-8EA3-4630-951C-73B3EB788457}" destId="{8E1B3ADF-DE4F-4EF6-8F5A-68B1164DEBDF}" srcOrd="5" destOrd="0" parTransId="{336FE701-0C6C-4BA7-987E-2C77D45C8BF1}" sibTransId="{496AD3CE-2194-4FAD-8098-F3B2D667A364}"/>
    <dgm:cxn modelId="{653CE91A-BD12-4EA8-8518-AA332BA246BB}" type="presOf" srcId="{432A7D3C-D201-4564-A81D-05080AF495CA}" destId="{C59E91A4-2248-4B86-9269-957C90735789}" srcOrd="0" destOrd="0" presId="urn:microsoft.com/office/officeart/2008/layout/LinedList"/>
    <dgm:cxn modelId="{ADA8A91C-D630-42E0-9F79-0D2BA1D275FC}" type="presOf" srcId="{CD064A67-8EA3-4630-951C-73B3EB788457}" destId="{F4E086CC-029B-4743-88DA-DBF2B1C36B1D}" srcOrd="0" destOrd="0" presId="urn:microsoft.com/office/officeart/2008/layout/LinedList"/>
    <dgm:cxn modelId="{9A4A533C-F9B0-416D-B28D-600E9603B99D}" srcId="{CD064A67-8EA3-4630-951C-73B3EB788457}" destId="{0DBACBE3-C34A-436F-A6DB-34F9A6F3EA99}" srcOrd="2" destOrd="0" parTransId="{8F93C404-7396-4200-A633-FF27EDA4E1EF}" sibTransId="{4A14DD06-8C92-460D-952A-4A6303949236}"/>
    <dgm:cxn modelId="{CE93853F-4827-4104-8C25-A08A7463C045}" type="presOf" srcId="{2ED141CF-5AA6-4BB5-B4D0-A891A9FBDAAE}" destId="{E8398FB6-37A7-4911-A5C1-DE361234BB6D}" srcOrd="0" destOrd="0" presId="urn:microsoft.com/office/officeart/2008/layout/LinedList"/>
    <dgm:cxn modelId="{32DC226A-CC18-47E4-AAC1-B59773087206}" srcId="{CD064A67-8EA3-4630-951C-73B3EB788457}" destId="{9E9BF5DD-2FBC-4894-B5D4-6E3161174A41}" srcOrd="6" destOrd="0" parTransId="{A0617969-D340-4689-97FE-7FFC7175B2AF}" sibTransId="{5CB91E3F-AE5D-4179-A110-CFF0A25F3B38}"/>
    <dgm:cxn modelId="{F91F566C-36F4-463D-BA12-F364A47171DD}" srcId="{CD064A67-8EA3-4630-951C-73B3EB788457}" destId="{09884656-31A1-493C-A43C-B9C17A39B4D9}" srcOrd="1" destOrd="0" parTransId="{166B7D69-92F4-41EA-AFFE-7823D0DDE9C3}" sibTransId="{4AA07D72-9C43-450E-AED5-F945317F0457}"/>
    <dgm:cxn modelId="{32F2B355-3BEA-47B1-BFCD-AFBB9DFA70E8}" type="presOf" srcId="{8E1B3ADF-DE4F-4EF6-8F5A-68B1164DEBDF}" destId="{FBEBCF75-1F6C-487C-9451-017339961DBD}" srcOrd="0" destOrd="0" presId="urn:microsoft.com/office/officeart/2008/layout/LinedList"/>
    <dgm:cxn modelId="{C2F29285-6A23-49B2-B1FA-FC644C4324C1}" type="presOf" srcId="{0DBACBE3-C34A-436F-A6DB-34F9A6F3EA99}" destId="{4758C1A9-609A-4263-8A64-6207A93EDA86}" srcOrd="0" destOrd="0" presId="urn:microsoft.com/office/officeart/2008/layout/LinedList"/>
    <dgm:cxn modelId="{B2C3F28C-8D83-48A9-99EF-E4F99643C527}" srcId="{CD064A67-8EA3-4630-951C-73B3EB788457}" destId="{432A7D3C-D201-4564-A81D-05080AF495CA}" srcOrd="3" destOrd="0" parTransId="{30431229-0057-46E7-AAB6-9EFAD9175251}" sibTransId="{BEA37511-3B06-42F1-BD69-793AFA2C3F6D}"/>
    <dgm:cxn modelId="{A153079F-6670-422D-A476-FE8C0E732AF3}" srcId="{CD064A67-8EA3-4630-951C-73B3EB788457}" destId="{0073C80B-9220-4D77-BF1A-E3C92201D9CA}" srcOrd="0" destOrd="0" parTransId="{DD95EC6F-FA76-4EEE-91D1-D6D07AF4C6E3}" sibTransId="{F5157A90-8AF0-4B22-ACA6-69153CBCCB16}"/>
    <dgm:cxn modelId="{2F13E7D1-EC97-45B6-AFEF-5097D4E2D9C4}" srcId="{CD064A67-8EA3-4630-951C-73B3EB788457}" destId="{2ED141CF-5AA6-4BB5-B4D0-A891A9FBDAAE}" srcOrd="4" destOrd="0" parTransId="{CBC84234-AF3F-4508-B66E-6EC56F98DE1C}" sibTransId="{90ACF830-567F-4C9A-A40E-1EE23DBCB7AE}"/>
    <dgm:cxn modelId="{ED876CED-4051-4A17-A350-84908A76F9FE}" type="presOf" srcId="{9E9BF5DD-2FBC-4894-B5D4-6E3161174A41}" destId="{302B711E-F142-44C9-A6CF-2E6608AECC47}" srcOrd="0" destOrd="0" presId="urn:microsoft.com/office/officeart/2008/layout/LinedList"/>
    <dgm:cxn modelId="{295F41F3-F084-4934-AAF2-83FC14DED744}" type="presOf" srcId="{09884656-31A1-493C-A43C-B9C17A39B4D9}" destId="{36B53C22-AF12-4952-B283-D2FCB063950B}" srcOrd="0" destOrd="0" presId="urn:microsoft.com/office/officeart/2008/layout/LinedList"/>
    <dgm:cxn modelId="{77381BF6-E7D5-43A0-8DAF-92F387E27CCB}" type="presOf" srcId="{0073C80B-9220-4D77-BF1A-E3C92201D9CA}" destId="{F665DBC2-4519-4D47-9004-1F6944FFD551}" srcOrd="0" destOrd="0" presId="urn:microsoft.com/office/officeart/2008/layout/LinedList"/>
    <dgm:cxn modelId="{F1D8D663-9E4B-45FB-AB12-2342387F434E}" type="presParOf" srcId="{F4E086CC-029B-4743-88DA-DBF2B1C36B1D}" destId="{06549A01-9F17-4B20-84DF-1F13832BA728}" srcOrd="0" destOrd="0" presId="urn:microsoft.com/office/officeart/2008/layout/LinedList"/>
    <dgm:cxn modelId="{D94D7290-BE98-4861-BA66-34D0285F7B49}" type="presParOf" srcId="{F4E086CC-029B-4743-88DA-DBF2B1C36B1D}" destId="{3C45E3C4-B325-47BD-8DE1-502E7F8C20B5}" srcOrd="1" destOrd="0" presId="urn:microsoft.com/office/officeart/2008/layout/LinedList"/>
    <dgm:cxn modelId="{4C2DA708-5E5E-4ED0-BB40-AD4DAD17B662}" type="presParOf" srcId="{3C45E3C4-B325-47BD-8DE1-502E7F8C20B5}" destId="{F665DBC2-4519-4D47-9004-1F6944FFD551}" srcOrd="0" destOrd="0" presId="urn:microsoft.com/office/officeart/2008/layout/LinedList"/>
    <dgm:cxn modelId="{5E775BB1-450F-40CA-A282-FAB8DCFA124A}" type="presParOf" srcId="{3C45E3C4-B325-47BD-8DE1-502E7F8C20B5}" destId="{8D378C82-BED5-4A40-B742-608106E27CF4}" srcOrd="1" destOrd="0" presId="urn:microsoft.com/office/officeart/2008/layout/LinedList"/>
    <dgm:cxn modelId="{A516265B-158A-4730-8C68-27107472A0B6}" type="presParOf" srcId="{F4E086CC-029B-4743-88DA-DBF2B1C36B1D}" destId="{141F2752-10AB-4D54-B368-0EF8E4373119}" srcOrd="2" destOrd="0" presId="urn:microsoft.com/office/officeart/2008/layout/LinedList"/>
    <dgm:cxn modelId="{31E58643-C2A6-441C-86C9-3049665912A4}" type="presParOf" srcId="{F4E086CC-029B-4743-88DA-DBF2B1C36B1D}" destId="{2CE95D82-1BE9-41BE-9385-A22A89731E4C}" srcOrd="3" destOrd="0" presId="urn:microsoft.com/office/officeart/2008/layout/LinedList"/>
    <dgm:cxn modelId="{2F22C329-B30A-4EDE-90B1-D295F5B4BF94}" type="presParOf" srcId="{2CE95D82-1BE9-41BE-9385-A22A89731E4C}" destId="{36B53C22-AF12-4952-B283-D2FCB063950B}" srcOrd="0" destOrd="0" presId="urn:microsoft.com/office/officeart/2008/layout/LinedList"/>
    <dgm:cxn modelId="{A1BA201F-2AF5-4CB0-BB9B-29CFDD6E705C}" type="presParOf" srcId="{2CE95D82-1BE9-41BE-9385-A22A89731E4C}" destId="{43811247-2AD4-422B-9878-7B7C87E13070}" srcOrd="1" destOrd="0" presId="urn:microsoft.com/office/officeart/2008/layout/LinedList"/>
    <dgm:cxn modelId="{2A9FAC5D-DF67-480C-B7F9-D5297B3C3F02}" type="presParOf" srcId="{F4E086CC-029B-4743-88DA-DBF2B1C36B1D}" destId="{D197B1E1-0C64-408E-9B3B-AC9B019E4322}" srcOrd="4" destOrd="0" presId="urn:microsoft.com/office/officeart/2008/layout/LinedList"/>
    <dgm:cxn modelId="{BE24CF20-4581-49D7-A092-D8563079D095}" type="presParOf" srcId="{F4E086CC-029B-4743-88DA-DBF2B1C36B1D}" destId="{30FEA496-7D30-4A74-AF1E-779000467C2C}" srcOrd="5" destOrd="0" presId="urn:microsoft.com/office/officeart/2008/layout/LinedList"/>
    <dgm:cxn modelId="{6B0519CD-3211-46E9-B906-951607C73696}" type="presParOf" srcId="{30FEA496-7D30-4A74-AF1E-779000467C2C}" destId="{4758C1A9-609A-4263-8A64-6207A93EDA86}" srcOrd="0" destOrd="0" presId="urn:microsoft.com/office/officeart/2008/layout/LinedList"/>
    <dgm:cxn modelId="{07FC9328-D1B9-41B7-A806-C51814D89EF8}" type="presParOf" srcId="{30FEA496-7D30-4A74-AF1E-779000467C2C}" destId="{79A8517B-BFEB-4E33-BA01-173FE9279B20}" srcOrd="1" destOrd="0" presId="urn:microsoft.com/office/officeart/2008/layout/LinedList"/>
    <dgm:cxn modelId="{7EAA7990-1331-4C90-9BF2-F1CBF3DF9750}" type="presParOf" srcId="{F4E086CC-029B-4743-88DA-DBF2B1C36B1D}" destId="{81365A09-7B7E-49EF-B3C7-CB14A057CDCB}" srcOrd="6" destOrd="0" presId="urn:microsoft.com/office/officeart/2008/layout/LinedList"/>
    <dgm:cxn modelId="{9583A577-1EFF-48A5-BA5C-4A2F36E13404}" type="presParOf" srcId="{F4E086CC-029B-4743-88DA-DBF2B1C36B1D}" destId="{7B8BD72A-A4B1-4F9C-A314-F3C690970639}" srcOrd="7" destOrd="0" presId="urn:microsoft.com/office/officeart/2008/layout/LinedList"/>
    <dgm:cxn modelId="{5DE66F5F-EB86-44EF-BBA2-CD598054D5C8}" type="presParOf" srcId="{7B8BD72A-A4B1-4F9C-A314-F3C690970639}" destId="{C59E91A4-2248-4B86-9269-957C90735789}" srcOrd="0" destOrd="0" presId="urn:microsoft.com/office/officeart/2008/layout/LinedList"/>
    <dgm:cxn modelId="{0CC66E6F-E350-4E63-8085-70EC9154C3DD}" type="presParOf" srcId="{7B8BD72A-A4B1-4F9C-A314-F3C690970639}" destId="{4B58465F-A3AD-4997-B3D5-7B14261D8E5A}" srcOrd="1" destOrd="0" presId="urn:microsoft.com/office/officeart/2008/layout/LinedList"/>
    <dgm:cxn modelId="{2F52DC9E-8DC3-449B-AF99-875F18CB62F3}" type="presParOf" srcId="{F4E086CC-029B-4743-88DA-DBF2B1C36B1D}" destId="{1512DDAE-93EE-431D-8B98-AE052B7CDB6A}" srcOrd="8" destOrd="0" presId="urn:microsoft.com/office/officeart/2008/layout/LinedList"/>
    <dgm:cxn modelId="{18798E1F-0FFB-4EA3-B0B1-E30C0F52CD47}" type="presParOf" srcId="{F4E086CC-029B-4743-88DA-DBF2B1C36B1D}" destId="{16E0FC91-1F42-4E76-B9FD-376DBBFBC5D6}" srcOrd="9" destOrd="0" presId="urn:microsoft.com/office/officeart/2008/layout/LinedList"/>
    <dgm:cxn modelId="{CDAA9938-B3F9-45DA-B3A4-D04C24E32684}" type="presParOf" srcId="{16E0FC91-1F42-4E76-B9FD-376DBBFBC5D6}" destId="{E8398FB6-37A7-4911-A5C1-DE361234BB6D}" srcOrd="0" destOrd="0" presId="urn:microsoft.com/office/officeart/2008/layout/LinedList"/>
    <dgm:cxn modelId="{7EF94895-6E72-4FA9-8333-181E1F650154}" type="presParOf" srcId="{16E0FC91-1F42-4E76-B9FD-376DBBFBC5D6}" destId="{005B1C7E-4013-4369-8F7E-F0ABB3675A18}" srcOrd="1" destOrd="0" presId="urn:microsoft.com/office/officeart/2008/layout/LinedList"/>
    <dgm:cxn modelId="{F4070D5D-0AA3-4EBF-8039-34B685487C64}" type="presParOf" srcId="{F4E086CC-029B-4743-88DA-DBF2B1C36B1D}" destId="{3CDC71C0-08E2-4968-862B-A41FB215CF46}" srcOrd="10" destOrd="0" presId="urn:microsoft.com/office/officeart/2008/layout/LinedList"/>
    <dgm:cxn modelId="{17422860-CCC1-4A15-9452-36E096C5208F}" type="presParOf" srcId="{F4E086CC-029B-4743-88DA-DBF2B1C36B1D}" destId="{85F35658-2F42-4F6A-9E06-85B3AB4B389F}" srcOrd="11" destOrd="0" presId="urn:microsoft.com/office/officeart/2008/layout/LinedList"/>
    <dgm:cxn modelId="{D2D81673-FD59-4105-9460-BAEFAC41EECF}" type="presParOf" srcId="{85F35658-2F42-4F6A-9E06-85B3AB4B389F}" destId="{FBEBCF75-1F6C-487C-9451-017339961DBD}" srcOrd="0" destOrd="0" presId="urn:microsoft.com/office/officeart/2008/layout/LinedList"/>
    <dgm:cxn modelId="{64B44A8E-470F-4511-9FE7-6CDE63E216EA}" type="presParOf" srcId="{85F35658-2F42-4F6A-9E06-85B3AB4B389F}" destId="{C470E907-5D8B-4704-9934-308F8CD2A96C}" srcOrd="1" destOrd="0" presId="urn:microsoft.com/office/officeart/2008/layout/LinedList"/>
    <dgm:cxn modelId="{B9F167DC-FD62-4F8E-BDB7-92E7B4D51927}" type="presParOf" srcId="{F4E086CC-029B-4743-88DA-DBF2B1C36B1D}" destId="{9C038115-4923-4C29-8FC6-68DD5C65E5C3}" srcOrd="12" destOrd="0" presId="urn:microsoft.com/office/officeart/2008/layout/LinedList"/>
    <dgm:cxn modelId="{FFAACE53-711D-4556-ACFF-F624E3F2D1FE}" type="presParOf" srcId="{F4E086CC-029B-4743-88DA-DBF2B1C36B1D}" destId="{1B72D400-075F-429B-9F7B-F727148F441A}" srcOrd="13" destOrd="0" presId="urn:microsoft.com/office/officeart/2008/layout/LinedList"/>
    <dgm:cxn modelId="{61F3ADEA-B425-4354-A250-FC1E3FC4590D}" type="presParOf" srcId="{1B72D400-075F-429B-9F7B-F727148F441A}" destId="{302B711E-F142-44C9-A6CF-2E6608AECC47}" srcOrd="0" destOrd="0" presId="urn:microsoft.com/office/officeart/2008/layout/LinedList"/>
    <dgm:cxn modelId="{6CE7CD8A-E37B-462E-A224-E6D5C2D27C47}" type="presParOf" srcId="{1B72D400-075F-429B-9F7B-F727148F441A}" destId="{15081C11-1B87-47BF-8306-3EE05212A20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A2A11E-934A-4165-8695-402084CB2960}">
      <dsp:nvSpPr>
        <dsp:cNvPr id="0" name=""/>
        <dsp:cNvSpPr/>
      </dsp:nvSpPr>
      <dsp:spPr>
        <a:xfrm>
          <a:off x="0" y="705"/>
          <a:ext cx="6669431" cy="815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50C005-4AF0-4747-BF37-733DC20C5EA6}">
      <dsp:nvSpPr>
        <dsp:cNvPr id="0" name=""/>
        <dsp:cNvSpPr/>
      </dsp:nvSpPr>
      <dsp:spPr>
        <a:xfrm>
          <a:off x="24669" y="19054"/>
          <a:ext cx="44853" cy="448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76EB17-B7ED-452D-8BA9-4261EF0FE877}">
      <dsp:nvSpPr>
        <dsp:cNvPr id="0" name=""/>
        <dsp:cNvSpPr/>
      </dsp:nvSpPr>
      <dsp:spPr>
        <a:xfrm>
          <a:off x="94192" y="705"/>
          <a:ext cx="6281542" cy="2772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451" tIns="293451" rIns="293451" bIns="293451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000" b="1" kern="1200"/>
            <a:t>Nieproporcjonalnie większe znaczenie ma utrata zasobów niż ich zysk (</a:t>
          </a:r>
          <a:r>
            <a:rPr lang="pl-PL" sz="2000" b="1" kern="1200" err="1"/>
            <a:t>Hobfoll</a:t>
          </a:r>
          <a:r>
            <a:rPr lang="pl-PL" sz="2000" b="1" kern="1200"/>
            <a:t>, 2001, 2012). </a:t>
          </a:r>
          <a:endParaRPr lang="en-US" sz="2000" b="1" kern="1200"/>
        </a:p>
      </dsp:txBody>
      <dsp:txXfrm>
        <a:off x="94192" y="705"/>
        <a:ext cx="6281542" cy="2772762"/>
      </dsp:txXfrm>
    </dsp:sp>
    <dsp:sp modelId="{5E8FED6A-E39C-4F36-BDB5-136741E7EC9B}">
      <dsp:nvSpPr>
        <dsp:cNvPr id="0" name=""/>
        <dsp:cNvSpPr/>
      </dsp:nvSpPr>
      <dsp:spPr>
        <a:xfrm>
          <a:off x="0" y="3004531"/>
          <a:ext cx="6669431" cy="8155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3C4E3C-BD17-47A3-A3E5-2BE76E5BF3E4}">
      <dsp:nvSpPr>
        <dsp:cNvPr id="0" name=""/>
        <dsp:cNvSpPr/>
      </dsp:nvSpPr>
      <dsp:spPr>
        <a:xfrm>
          <a:off x="24669" y="3022880"/>
          <a:ext cx="44853" cy="448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64786E-44A8-400F-B460-E6733A241B4E}">
      <dsp:nvSpPr>
        <dsp:cNvPr id="0" name=""/>
        <dsp:cNvSpPr/>
      </dsp:nvSpPr>
      <dsp:spPr>
        <a:xfrm>
          <a:off x="94192" y="3004531"/>
          <a:ext cx="6281542" cy="2772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451" tIns="293451" rIns="293451" bIns="293451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400" kern="1200"/>
            <a:t>Teoria COR zakłada, że ludzie dążą do uzyskania, zachowania i ochrony zasobów a stres pojawia się gdy pojawia się ryzyko utraty zasobów lub gdy jednostki nie zyskują zasobów, po tym jak zostały one zainwestowane (</a:t>
          </a:r>
          <a:r>
            <a:rPr lang="pl-PL" sz="1400" kern="1200" err="1"/>
            <a:t>Hobfoll</a:t>
          </a:r>
          <a:r>
            <a:rPr lang="pl-PL" sz="1400" kern="1200"/>
            <a:t>, 2002). Zasoby (</a:t>
          </a:r>
          <a:r>
            <a:rPr lang="pl-PL" sz="1400" kern="1200" err="1"/>
            <a:t>resources</a:t>
          </a:r>
          <a:r>
            <a:rPr lang="pl-PL" sz="1400" kern="1200"/>
            <a:t>) definiowane są jako te przedmioty (</a:t>
          </a:r>
          <a:r>
            <a:rPr lang="pl-PL" sz="1400" kern="1200" err="1"/>
            <a:t>objects</a:t>
          </a:r>
          <a:r>
            <a:rPr lang="pl-PL" sz="1400" kern="1200"/>
            <a:t>) (np. samochód, dom), zasoby osobiste (</a:t>
          </a:r>
          <a:r>
            <a:rPr lang="pl-PL" sz="1400" kern="1200" err="1"/>
            <a:t>personal</a:t>
          </a:r>
          <a:r>
            <a:rPr lang="pl-PL" sz="1400" kern="1200"/>
            <a:t> </a:t>
          </a:r>
          <a:r>
            <a:rPr lang="pl-PL" sz="1400" kern="1200" err="1"/>
            <a:t>characteristics</a:t>
          </a:r>
          <a:r>
            <a:rPr lang="pl-PL" sz="1400" kern="1200"/>
            <a:t>) (np. ważne umiejętności i cechy osobowe, poczucie własnej wartości i skuteczność własnych działań), warunki / sytuacja życiowe (</a:t>
          </a:r>
          <a:r>
            <a:rPr lang="pl-PL" sz="1400" kern="1200" err="1"/>
            <a:t>condition</a:t>
          </a:r>
          <a:r>
            <a:rPr lang="pl-PL" sz="1400" kern="1200"/>
            <a:t>) (np. zatrudnienie, małżeństwo)  lub zasoby energetyczne (</a:t>
          </a:r>
          <a:r>
            <a:rPr lang="pl-PL" sz="1400" kern="1200" err="1"/>
            <a:t>energies</a:t>
          </a:r>
          <a:r>
            <a:rPr lang="pl-PL" sz="1400" kern="1200"/>
            <a:t>) (np. uznanie, pieniądze), które są cenione przez jednostkę lub które służą jako środek do osiągnięcia tych przedmiotów, cech osobistych, warunków lub energii (</a:t>
          </a:r>
          <a:r>
            <a:rPr lang="pl-PL" sz="1400" kern="1200" err="1"/>
            <a:t>Hobfoll</a:t>
          </a:r>
          <a:r>
            <a:rPr lang="pl-PL" sz="1400" kern="1200"/>
            <a:t>, 1989, 2012). </a:t>
          </a:r>
          <a:endParaRPr lang="en-US" sz="1400" kern="1200"/>
        </a:p>
      </dsp:txBody>
      <dsp:txXfrm>
        <a:off x="94192" y="3004531"/>
        <a:ext cx="6281542" cy="27727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EBE88E-B762-4ABA-9C35-B85A70E889F7}">
      <dsp:nvSpPr>
        <dsp:cNvPr id="0" name=""/>
        <dsp:cNvSpPr/>
      </dsp:nvSpPr>
      <dsp:spPr>
        <a:xfrm>
          <a:off x="0" y="82079"/>
          <a:ext cx="6669431" cy="13689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600" kern="1200"/>
            <a:t>Wniosek I - osoby z większymi zasobami są mniej podatni na utratę zasobów i bardziej zdolne do ich ponownego pozyskania i odwrotnie, ci, którzy mają mniej zasobów, są bardziej podatni na utratę zasobów i mniej zdolni do ich zdobycia (</a:t>
          </a:r>
          <a:r>
            <a:rPr lang="pl-PL" sz="1600" kern="1200" err="1"/>
            <a:t>Hobfoll</a:t>
          </a:r>
          <a:r>
            <a:rPr lang="pl-PL" sz="1600" kern="1200"/>
            <a:t>, 2001, 2002).</a:t>
          </a:r>
          <a:endParaRPr lang="en-US" sz="1600" kern="1200"/>
        </a:p>
      </dsp:txBody>
      <dsp:txXfrm>
        <a:off x="66824" y="148903"/>
        <a:ext cx="6535783" cy="1235252"/>
      </dsp:txXfrm>
    </dsp:sp>
    <dsp:sp modelId="{885BC394-BF21-491E-8814-2D5E42B4ABBC}">
      <dsp:nvSpPr>
        <dsp:cNvPr id="0" name=""/>
        <dsp:cNvSpPr/>
      </dsp:nvSpPr>
      <dsp:spPr>
        <a:xfrm>
          <a:off x="0" y="1497059"/>
          <a:ext cx="6669431" cy="1368900"/>
        </a:xfrm>
        <a:prstGeom prst="roundRect">
          <a:avLst/>
        </a:prstGeom>
        <a:solidFill>
          <a:schemeClr val="accent2">
            <a:hueOff val="498263"/>
            <a:satOff val="-139"/>
            <a:lumOff val="23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600" kern="1200"/>
            <a:t>Wniosek II - osoby, którym brakuje zasobów, są nie tylko bardziej narażone na utratę zasobów, ale początkowa strata rodzi straty w przyszłości (Hobfoll, 2001). </a:t>
          </a:r>
          <a:endParaRPr lang="en-US" sz="1600" kern="1200"/>
        </a:p>
      </dsp:txBody>
      <dsp:txXfrm>
        <a:off x="66824" y="1563883"/>
        <a:ext cx="6535783" cy="1235252"/>
      </dsp:txXfrm>
    </dsp:sp>
    <dsp:sp modelId="{377AAB2D-B03E-4E56-817A-451F609439F7}">
      <dsp:nvSpPr>
        <dsp:cNvPr id="0" name=""/>
        <dsp:cNvSpPr/>
      </dsp:nvSpPr>
      <dsp:spPr>
        <a:xfrm>
          <a:off x="0" y="2912040"/>
          <a:ext cx="6669431" cy="1368900"/>
        </a:xfrm>
        <a:prstGeom prst="roundRect">
          <a:avLst/>
        </a:prstGeom>
        <a:solidFill>
          <a:schemeClr val="accent2">
            <a:hueOff val="996526"/>
            <a:satOff val="-279"/>
            <a:lumOff val="470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600" kern="1200"/>
            <a:t>Wniosek III - odzwierciedla wniosek 2, stwierdzający, że ci, którzy posiadają zasoby, są bardziej zdolni do zysku a początkowy przyrost zasobów powoduje dalsze zyski. Jednakże, ponieważ strata jest bardziej kosztowna niż zysk, cykle strat będą miały większy wpływ i będą bardziej dynamiczne i szybsze niż cykle zysku (Hobfoll, 2001).</a:t>
          </a:r>
          <a:endParaRPr lang="en-US" sz="1600" kern="1200"/>
        </a:p>
      </dsp:txBody>
      <dsp:txXfrm>
        <a:off x="66824" y="2978864"/>
        <a:ext cx="6535783" cy="1235252"/>
      </dsp:txXfrm>
    </dsp:sp>
    <dsp:sp modelId="{BF061CEF-8025-4519-8BB5-C86FFC9F3BE2}">
      <dsp:nvSpPr>
        <dsp:cNvPr id="0" name=""/>
        <dsp:cNvSpPr/>
      </dsp:nvSpPr>
      <dsp:spPr>
        <a:xfrm>
          <a:off x="0" y="4327020"/>
          <a:ext cx="6669431" cy="1368900"/>
        </a:xfrm>
        <a:prstGeom prst="roundRect">
          <a:avLst/>
        </a:prstGeom>
        <a:solidFill>
          <a:schemeClr val="accent2">
            <a:hueOff val="1494789"/>
            <a:satOff val="-418"/>
            <a:lumOff val="705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600" kern="1200"/>
            <a:t>Wniosek IV – osoby którym brakuje zasobów, prawdopodobnie przyjmą postawę obronną, aby chronić swoje zasoby (Hobfoll, 2001).</a:t>
          </a:r>
          <a:endParaRPr lang="en-US" sz="1600" kern="1200"/>
        </a:p>
      </dsp:txBody>
      <dsp:txXfrm>
        <a:off x="66824" y="4393844"/>
        <a:ext cx="6535783" cy="12352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549A01-9F17-4B20-84DF-1F13832BA728}">
      <dsp:nvSpPr>
        <dsp:cNvPr id="0" name=""/>
        <dsp:cNvSpPr/>
      </dsp:nvSpPr>
      <dsp:spPr>
        <a:xfrm>
          <a:off x="0" y="485"/>
          <a:ext cx="100266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65DBC2-4519-4D47-9004-1F6944FFD551}">
      <dsp:nvSpPr>
        <dsp:cNvPr id="0" name=""/>
        <dsp:cNvSpPr/>
      </dsp:nvSpPr>
      <dsp:spPr>
        <a:xfrm>
          <a:off x="0" y="485"/>
          <a:ext cx="10026650" cy="56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/>
            <a:t>Bernat, A., &amp; Krzyszkowska, M. (2017). Znaczenie i sposoby wykorzystania psychospołecznych zasobów zaradczych w ujęciu S. E. Hobfolla. </a:t>
          </a:r>
          <a:r>
            <a:rPr lang="pl-PL" sz="1300" i="1" kern="1200"/>
            <a:t>Studia Paradyskie</a:t>
          </a:r>
          <a:r>
            <a:rPr lang="pl-PL" sz="1300" kern="1200"/>
            <a:t>, </a:t>
          </a:r>
          <a:r>
            <a:rPr lang="pl-PL" sz="1300" i="1" kern="1200"/>
            <a:t>27</a:t>
          </a:r>
          <a:r>
            <a:rPr lang="pl-PL" sz="1300" kern="1200"/>
            <a:t>, 255–278.</a:t>
          </a:r>
          <a:endParaRPr lang="en-US" sz="1300" kern="1200"/>
        </a:p>
      </dsp:txBody>
      <dsp:txXfrm>
        <a:off x="0" y="485"/>
        <a:ext cx="10026650" cy="568186"/>
      </dsp:txXfrm>
    </dsp:sp>
    <dsp:sp modelId="{141F2752-10AB-4D54-B368-0EF8E4373119}">
      <dsp:nvSpPr>
        <dsp:cNvPr id="0" name=""/>
        <dsp:cNvSpPr/>
      </dsp:nvSpPr>
      <dsp:spPr>
        <a:xfrm>
          <a:off x="0" y="568671"/>
          <a:ext cx="100266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B53C22-AF12-4952-B283-D2FCB063950B}">
      <dsp:nvSpPr>
        <dsp:cNvPr id="0" name=""/>
        <dsp:cNvSpPr/>
      </dsp:nvSpPr>
      <dsp:spPr>
        <a:xfrm>
          <a:off x="0" y="568671"/>
          <a:ext cx="10026650" cy="56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/>
            <a:t>Heszen, I. (2020). </a:t>
          </a:r>
          <a:r>
            <a:rPr lang="pl-PL" sz="1300" i="1" kern="1200"/>
            <a:t>Psychologia stresu</a:t>
          </a:r>
          <a:r>
            <a:rPr lang="pl-PL" sz="1300" kern="1200"/>
            <a:t>. Wydawnictwo Naukowe PWN.</a:t>
          </a:r>
          <a:endParaRPr lang="en-US" sz="1300" kern="1200"/>
        </a:p>
      </dsp:txBody>
      <dsp:txXfrm>
        <a:off x="0" y="568671"/>
        <a:ext cx="10026650" cy="568186"/>
      </dsp:txXfrm>
    </dsp:sp>
    <dsp:sp modelId="{D197B1E1-0C64-408E-9B3B-AC9B019E4322}">
      <dsp:nvSpPr>
        <dsp:cNvPr id="0" name=""/>
        <dsp:cNvSpPr/>
      </dsp:nvSpPr>
      <dsp:spPr>
        <a:xfrm>
          <a:off x="0" y="1136858"/>
          <a:ext cx="100266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58C1A9-609A-4263-8A64-6207A93EDA86}">
      <dsp:nvSpPr>
        <dsp:cNvPr id="0" name=""/>
        <dsp:cNvSpPr/>
      </dsp:nvSpPr>
      <dsp:spPr>
        <a:xfrm>
          <a:off x="0" y="1136858"/>
          <a:ext cx="10026650" cy="56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/>
            <a:t>Hobfoll, S. E. (1989). Conservation of Resources: A New Attempt at Conceptualizing Stress. </a:t>
          </a:r>
          <a:r>
            <a:rPr lang="pl-PL" sz="1300" i="1" kern="1200"/>
            <a:t>American Psychologist</a:t>
          </a:r>
          <a:r>
            <a:rPr lang="pl-PL" sz="1300" kern="1200"/>
            <a:t>, </a:t>
          </a:r>
          <a:r>
            <a:rPr lang="pl-PL" sz="1300" i="1" kern="1200"/>
            <a:t>44</a:t>
          </a:r>
          <a:r>
            <a:rPr lang="pl-PL" sz="1300" kern="1200"/>
            <a:t>(3), 513–524. https://doi.org/10.1037/0003-066X.44.3.513</a:t>
          </a:r>
          <a:endParaRPr lang="en-US" sz="1300" kern="1200"/>
        </a:p>
      </dsp:txBody>
      <dsp:txXfrm>
        <a:off x="0" y="1136858"/>
        <a:ext cx="10026650" cy="568186"/>
      </dsp:txXfrm>
    </dsp:sp>
    <dsp:sp modelId="{81365A09-7B7E-49EF-B3C7-CB14A057CDCB}">
      <dsp:nvSpPr>
        <dsp:cNvPr id="0" name=""/>
        <dsp:cNvSpPr/>
      </dsp:nvSpPr>
      <dsp:spPr>
        <a:xfrm>
          <a:off x="0" y="1705044"/>
          <a:ext cx="100266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9E91A4-2248-4B86-9269-957C90735789}">
      <dsp:nvSpPr>
        <dsp:cNvPr id="0" name=""/>
        <dsp:cNvSpPr/>
      </dsp:nvSpPr>
      <dsp:spPr>
        <a:xfrm>
          <a:off x="0" y="1705044"/>
          <a:ext cx="10026650" cy="56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/>
            <a:t>Hobfoll, S. E. (2001). The influence of culture, community, and the nested-self in the stress process: Advancing conservation of resources theory. </a:t>
          </a:r>
          <a:r>
            <a:rPr lang="pl-PL" sz="1300" i="1" kern="1200"/>
            <a:t>Applied Psychology</a:t>
          </a:r>
          <a:r>
            <a:rPr lang="pl-PL" sz="1300" kern="1200"/>
            <a:t>, </a:t>
          </a:r>
          <a:r>
            <a:rPr lang="pl-PL" sz="1300" i="1" kern="1200"/>
            <a:t>50</a:t>
          </a:r>
          <a:r>
            <a:rPr lang="pl-PL" sz="1300" kern="1200"/>
            <a:t>(3), 337–421. https://doi.org/10.1111/1464-0597.00062</a:t>
          </a:r>
          <a:endParaRPr lang="en-US" sz="1300" kern="1200"/>
        </a:p>
      </dsp:txBody>
      <dsp:txXfrm>
        <a:off x="0" y="1705044"/>
        <a:ext cx="10026650" cy="568186"/>
      </dsp:txXfrm>
    </dsp:sp>
    <dsp:sp modelId="{1512DDAE-93EE-431D-8B98-AE052B7CDB6A}">
      <dsp:nvSpPr>
        <dsp:cNvPr id="0" name=""/>
        <dsp:cNvSpPr/>
      </dsp:nvSpPr>
      <dsp:spPr>
        <a:xfrm>
          <a:off x="0" y="2273230"/>
          <a:ext cx="100266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398FB6-37A7-4911-A5C1-DE361234BB6D}">
      <dsp:nvSpPr>
        <dsp:cNvPr id="0" name=""/>
        <dsp:cNvSpPr/>
      </dsp:nvSpPr>
      <dsp:spPr>
        <a:xfrm>
          <a:off x="0" y="2273230"/>
          <a:ext cx="10026650" cy="56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/>
            <a:t>Hobfoll, S. E. (2002). Social and Psychological Resources and Adaptation. </a:t>
          </a:r>
          <a:r>
            <a:rPr lang="pl-PL" sz="1300" i="1" kern="1200"/>
            <a:t>Review of General Psychology</a:t>
          </a:r>
          <a:r>
            <a:rPr lang="pl-PL" sz="1300" kern="1200"/>
            <a:t>, </a:t>
          </a:r>
          <a:r>
            <a:rPr lang="pl-PL" sz="1300" i="1" kern="1200"/>
            <a:t>6</a:t>
          </a:r>
          <a:r>
            <a:rPr lang="pl-PL" sz="1300" kern="1200"/>
            <a:t>(4), 307–324. https://doi.org/10.1037/1089-2680.6.4.307</a:t>
          </a:r>
          <a:endParaRPr lang="en-US" sz="1300" kern="1200"/>
        </a:p>
      </dsp:txBody>
      <dsp:txXfrm>
        <a:off x="0" y="2273230"/>
        <a:ext cx="10026650" cy="568186"/>
      </dsp:txXfrm>
    </dsp:sp>
    <dsp:sp modelId="{3CDC71C0-08E2-4968-862B-A41FB215CF46}">
      <dsp:nvSpPr>
        <dsp:cNvPr id="0" name=""/>
        <dsp:cNvSpPr/>
      </dsp:nvSpPr>
      <dsp:spPr>
        <a:xfrm>
          <a:off x="0" y="2841416"/>
          <a:ext cx="100266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EBCF75-1F6C-487C-9451-017339961DBD}">
      <dsp:nvSpPr>
        <dsp:cNvPr id="0" name=""/>
        <dsp:cNvSpPr/>
      </dsp:nvSpPr>
      <dsp:spPr>
        <a:xfrm>
          <a:off x="0" y="2841416"/>
          <a:ext cx="10026650" cy="56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/>
            <a:t>Hobfoll, S. E. (2012). Teoria zachowania zasosbów i jej implikacje dla problematyki stresu, zdrowia i odporności. W D. B. Bielawska-Batorowicz Eleonora (Red.), </a:t>
          </a:r>
          <a:r>
            <a:rPr lang="pl-PL" sz="1300" i="1" kern="1200"/>
            <a:t>Teoria zachowania zasobów Stevana E. Hobfolla</a:t>
          </a:r>
          <a:r>
            <a:rPr lang="pl-PL" sz="1300" kern="1200"/>
            <a:t> (ss. 17–50). Wydawnictwo Uniwersytetu Łódzkiego.</a:t>
          </a:r>
          <a:endParaRPr lang="en-US" sz="1300" kern="1200"/>
        </a:p>
      </dsp:txBody>
      <dsp:txXfrm>
        <a:off x="0" y="2841416"/>
        <a:ext cx="10026650" cy="568186"/>
      </dsp:txXfrm>
    </dsp:sp>
    <dsp:sp modelId="{9C038115-4923-4C29-8FC6-68DD5C65E5C3}">
      <dsp:nvSpPr>
        <dsp:cNvPr id="0" name=""/>
        <dsp:cNvSpPr/>
      </dsp:nvSpPr>
      <dsp:spPr>
        <a:xfrm>
          <a:off x="0" y="3409603"/>
          <a:ext cx="100266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2B711E-F142-44C9-A6CF-2E6608AECC47}">
      <dsp:nvSpPr>
        <dsp:cNvPr id="0" name=""/>
        <dsp:cNvSpPr/>
      </dsp:nvSpPr>
      <dsp:spPr>
        <a:xfrm>
          <a:off x="0" y="3409603"/>
          <a:ext cx="10026650" cy="56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300" kern="1200"/>
            <a:t>Hobfoll, S. E., Johnson, R. J., Ennis, N., &amp; Jackson, A. P. (2003). Resource Loss, Resource Gain, and Emotional Outcomes Among Inner City Women. </a:t>
          </a:r>
          <a:r>
            <a:rPr lang="pl-PL" sz="1300" i="1" kern="1200"/>
            <a:t>Journal of Personality and Social Psychology</a:t>
          </a:r>
          <a:r>
            <a:rPr lang="pl-PL" sz="1300" kern="1200"/>
            <a:t>, </a:t>
          </a:r>
          <a:r>
            <a:rPr lang="pl-PL" sz="1300" i="1" kern="1200"/>
            <a:t>84</a:t>
          </a:r>
          <a:r>
            <a:rPr lang="pl-PL" sz="1300" kern="1200"/>
            <a:t>(3), 632–643. https://doi.org/10.1037/0022-3514.84.3.632</a:t>
          </a:r>
          <a:endParaRPr lang="en-US" sz="1300" kern="1200"/>
        </a:p>
      </dsp:txBody>
      <dsp:txXfrm>
        <a:off x="0" y="3409603"/>
        <a:ext cx="10026650" cy="5681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e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95298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50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45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026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5861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448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289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31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825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44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703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11/14/2023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1160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4CD6D0-88B6-45F4-AC60-54587D3C9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Wideo 3" descr="Omówienie uczestników">
            <a:extLst>
              <a:ext uri="{FF2B5EF4-FFF2-40B4-BE49-F238E27FC236}">
                <a16:creationId xmlns:a16="http://schemas.microsoft.com/office/drawing/2014/main" id="{A1FF8740-2E7E-4FAE-90AC-42063B7C07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CFCE6BC-4706-49A2-816A-A44669F98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8637" y="1"/>
            <a:ext cx="8894726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4902"/>
                </a:srgbClr>
              </a:gs>
              <a:gs pos="80000">
                <a:srgbClr val="000000">
                  <a:alpha val="0"/>
                </a:srgbClr>
              </a:gs>
              <a:gs pos="51000">
                <a:srgbClr val="000000">
                  <a:alpha val="2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2519508-A780-4D3C-AFC8-363D53F24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539400 w 12192000"/>
              <a:gd name="connsiteY0" fmla="*/ 540000 h 6858000"/>
              <a:gd name="connsiteX1" fmla="*/ 539400 w 12192000"/>
              <a:gd name="connsiteY1" fmla="*/ 6318000 h 6858000"/>
              <a:gd name="connsiteX2" fmla="*/ 11652600 w 12192000"/>
              <a:gd name="connsiteY2" fmla="*/ 6318000 h 6858000"/>
              <a:gd name="connsiteX3" fmla="*/ 11652600 w 12192000"/>
              <a:gd name="connsiteY3" fmla="*/ 54000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539400" y="540000"/>
                </a:moveTo>
                <a:lnTo>
                  <a:pt x="539400" y="6318000"/>
                </a:lnTo>
                <a:lnTo>
                  <a:pt x="11652600" y="6318000"/>
                </a:lnTo>
                <a:lnTo>
                  <a:pt x="11652600" y="5400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96FFB859-0BF4-44C8-92CE-827BC0BED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431686" y="432884"/>
            <a:ext cx="11113200" cy="5778000"/>
          </a:xfrm>
          <a:custGeom>
            <a:avLst/>
            <a:gdLst>
              <a:gd name="connsiteX0" fmla="*/ 0 w 6660000"/>
              <a:gd name="connsiteY0" fmla="*/ 0 h 5760000"/>
              <a:gd name="connsiteX1" fmla="*/ 6660000 w 6660000"/>
              <a:gd name="connsiteY1" fmla="*/ 0 h 5760000"/>
              <a:gd name="connsiteX2" fmla="*/ 6660000 w 6660000"/>
              <a:gd name="connsiteY2" fmla="*/ 5760000 h 5760000"/>
              <a:gd name="connsiteX3" fmla="*/ 0 w 6660000"/>
              <a:gd name="connsiteY3" fmla="*/ 5760000 h 5760000"/>
              <a:gd name="connsiteX4" fmla="*/ 0 w 6660000"/>
              <a:gd name="connsiteY4" fmla="*/ 0 h 5760000"/>
              <a:gd name="connsiteX0" fmla="*/ 6660000 w 6751440"/>
              <a:gd name="connsiteY0" fmla="*/ 0 h 5760000"/>
              <a:gd name="connsiteX1" fmla="*/ 6660000 w 6751440"/>
              <a:gd name="connsiteY1" fmla="*/ 5760000 h 5760000"/>
              <a:gd name="connsiteX2" fmla="*/ 0 w 6751440"/>
              <a:gd name="connsiteY2" fmla="*/ 5760000 h 5760000"/>
              <a:gd name="connsiteX3" fmla="*/ 0 w 6751440"/>
              <a:gd name="connsiteY3" fmla="*/ 0 h 5760000"/>
              <a:gd name="connsiteX4" fmla="*/ 6751440 w 6751440"/>
              <a:gd name="connsiteY4" fmla="*/ 9144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4" fmla="*/ 5068690 w 6660000"/>
              <a:gd name="connsiteY4" fmla="*/ 22479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0" fmla="*/ 6660000 w 6660000"/>
              <a:gd name="connsiteY0" fmla="*/ 5760000 h 5760000"/>
              <a:gd name="connsiteX1" fmla="*/ 0 w 6660000"/>
              <a:gd name="connsiteY1" fmla="*/ 5760000 h 5760000"/>
              <a:gd name="connsiteX2" fmla="*/ 0 w 6660000"/>
              <a:gd name="connsiteY2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60000" h="5760000">
                <a:moveTo>
                  <a:pt x="6660000" y="5760000"/>
                </a:moveTo>
                <a:lnTo>
                  <a:pt x="0" y="5760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EC49644-5506-C468-66F5-7B4F1E3234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Zarządzanie psychospołecznymi warunkami pracy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DED82E85-AC1E-64D8-7C2B-09E11CB1DB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FFFFFF"/>
                </a:solidFill>
              </a:rPr>
              <a:t>dr Mikołaj Stolarski</a:t>
            </a:r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5">
            <a:extLst>
              <a:ext uri="{FF2B5EF4-FFF2-40B4-BE49-F238E27FC236}">
                <a16:creationId xmlns:a16="http://schemas.microsoft.com/office/drawing/2014/main" id="{AA3C88C9-7D12-4F69-958C-2A345F963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431686" y="6210884"/>
            <a:ext cx="11113200" cy="0"/>
          </a:xfrm>
          <a:custGeom>
            <a:avLst/>
            <a:gdLst>
              <a:gd name="connsiteX0" fmla="*/ 0 w 6660000"/>
              <a:gd name="connsiteY0" fmla="*/ 0 h 5760000"/>
              <a:gd name="connsiteX1" fmla="*/ 6660000 w 6660000"/>
              <a:gd name="connsiteY1" fmla="*/ 0 h 5760000"/>
              <a:gd name="connsiteX2" fmla="*/ 6660000 w 6660000"/>
              <a:gd name="connsiteY2" fmla="*/ 5760000 h 5760000"/>
              <a:gd name="connsiteX3" fmla="*/ 0 w 6660000"/>
              <a:gd name="connsiteY3" fmla="*/ 5760000 h 5760000"/>
              <a:gd name="connsiteX4" fmla="*/ 0 w 6660000"/>
              <a:gd name="connsiteY4" fmla="*/ 0 h 5760000"/>
              <a:gd name="connsiteX0" fmla="*/ 6660000 w 6751440"/>
              <a:gd name="connsiteY0" fmla="*/ 0 h 5760000"/>
              <a:gd name="connsiteX1" fmla="*/ 6660000 w 6751440"/>
              <a:gd name="connsiteY1" fmla="*/ 5760000 h 5760000"/>
              <a:gd name="connsiteX2" fmla="*/ 0 w 6751440"/>
              <a:gd name="connsiteY2" fmla="*/ 5760000 h 5760000"/>
              <a:gd name="connsiteX3" fmla="*/ 0 w 6751440"/>
              <a:gd name="connsiteY3" fmla="*/ 0 h 5760000"/>
              <a:gd name="connsiteX4" fmla="*/ 6751440 w 6751440"/>
              <a:gd name="connsiteY4" fmla="*/ 9144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4" fmla="*/ 5068690 w 6660000"/>
              <a:gd name="connsiteY4" fmla="*/ 22479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0" fmla="*/ 6660000 w 6660000"/>
              <a:gd name="connsiteY0" fmla="*/ 5760000 h 5760000"/>
              <a:gd name="connsiteX1" fmla="*/ 0 w 6660000"/>
              <a:gd name="connsiteY1" fmla="*/ 5760000 h 5760000"/>
              <a:gd name="connsiteX2" fmla="*/ 0 w 6660000"/>
              <a:gd name="connsiteY2" fmla="*/ 0 h 5760000"/>
              <a:gd name="connsiteX0" fmla="*/ 6660000 w 6660000"/>
              <a:gd name="connsiteY0" fmla="*/ 0 h 0"/>
              <a:gd name="connsiteX1" fmla="*/ 0 w 6660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660000">
                <a:moveTo>
                  <a:pt x="6660000" y="0"/>
                </a:moveTo>
                <a:lnTo>
                  <a:pt x="0" y="0"/>
                </a:lnTo>
              </a:path>
            </a:pathLst>
          </a:custGeom>
          <a:solidFill>
            <a:schemeClr val="tx2">
              <a:alpha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5">
            <a:extLst>
              <a:ext uri="{FF2B5EF4-FFF2-40B4-BE49-F238E27FC236}">
                <a16:creationId xmlns:a16="http://schemas.microsoft.com/office/drawing/2014/main" id="{D6F31C7F-BCF9-4876-B103-B1470FB2E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1544886" y="432884"/>
            <a:ext cx="0" cy="5778000"/>
          </a:xfrm>
          <a:custGeom>
            <a:avLst/>
            <a:gdLst>
              <a:gd name="connsiteX0" fmla="*/ 0 w 6660000"/>
              <a:gd name="connsiteY0" fmla="*/ 0 h 5760000"/>
              <a:gd name="connsiteX1" fmla="*/ 6660000 w 6660000"/>
              <a:gd name="connsiteY1" fmla="*/ 0 h 5760000"/>
              <a:gd name="connsiteX2" fmla="*/ 6660000 w 6660000"/>
              <a:gd name="connsiteY2" fmla="*/ 5760000 h 5760000"/>
              <a:gd name="connsiteX3" fmla="*/ 0 w 6660000"/>
              <a:gd name="connsiteY3" fmla="*/ 5760000 h 5760000"/>
              <a:gd name="connsiteX4" fmla="*/ 0 w 6660000"/>
              <a:gd name="connsiteY4" fmla="*/ 0 h 5760000"/>
              <a:gd name="connsiteX0" fmla="*/ 6660000 w 6751440"/>
              <a:gd name="connsiteY0" fmla="*/ 0 h 5760000"/>
              <a:gd name="connsiteX1" fmla="*/ 6660000 w 6751440"/>
              <a:gd name="connsiteY1" fmla="*/ 5760000 h 5760000"/>
              <a:gd name="connsiteX2" fmla="*/ 0 w 6751440"/>
              <a:gd name="connsiteY2" fmla="*/ 5760000 h 5760000"/>
              <a:gd name="connsiteX3" fmla="*/ 0 w 6751440"/>
              <a:gd name="connsiteY3" fmla="*/ 0 h 5760000"/>
              <a:gd name="connsiteX4" fmla="*/ 6751440 w 6751440"/>
              <a:gd name="connsiteY4" fmla="*/ 9144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4" fmla="*/ 5068690 w 6660000"/>
              <a:gd name="connsiteY4" fmla="*/ 22479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0" fmla="*/ 6660000 w 6660000"/>
              <a:gd name="connsiteY0" fmla="*/ 5760000 h 5760000"/>
              <a:gd name="connsiteX1" fmla="*/ 0 w 6660000"/>
              <a:gd name="connsiteY1" fmla="*/ 5760000 h 5760000"/>
              <a:gd name="connsiteX2" fmla="*/ 0 w 6660000"/>
              <a:gd name="connsiteY2" fmla="*/ 0 h 5760000"/>
              <a:gd name="connsiteX0" fmla="*/ 0 w 0"/>
              <a:gd name="connsiteY0" fmla="*/ 5760000 h 5760000"/>
              <a:gd name="connsiteX1" fmla="*/ 0 w 0"/>
              <a:gd name="connsiteY1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760000">
                <a:moveTo>
                  <a:pt x="0" y="5760000"/>
                </a:moveTo>
                <a:lnTo>
                  <a:pt x="0" y="0"/>
                </a:lnTo>
              </a:path>
            </a:pathLst>
          </a:custGeom>
          <a:solidFill>
            <a:schemeClr val="tx2">
              <a:alpha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925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0957B03-E5DF-6339-0E1E-26B2FB765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Bibliografia</a:t>
            </a:r>
            <a:endParaRPr lang="en-US"/>
          </a:p>
        </p:txBody>
      </p:sp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B6E397A7-6A3F-1FE1-9940-71F8D199507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79500" y="1790700"/>
          <a:ext cx="10026650" cy="3978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6864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71D31BA-FB90-F58F-8A06-3116B864A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862151"/>
            <a:ext cx="6120000" cy="1009486"/>
          </a:xfrm>
        </p:spPr>
        <p:txBody>
          <a:bodyPr anchor="b">
            <a:normAutofit/>
          </a:bodyPr>
          <a:lstStyle/>
          <a:p>
            <a:pPr algn="ctr"/>
            <a:r>
              <a:rPr lang="pl-PL"/>
              <a:t>Agenda</a:t>
            </a: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70000" y="2310207"/>
            <a:ext cx="540000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752AFF3-D163-B8F1-DB1B-76DB247B9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000" y="2759076"/>
            <a:ext cx="6121400" cy="3009899"/>
          </a:xfrm>
        </p:spPr>
        <p:txBody>
          <a:bodyPr>
            <a:normAutofit/>
          </a:bodyPr>
          <a:lstStyle/>
          <a:p>
            <a:r>
              <a:rPr lang="pl-PL"/>
              <a:t>Prasówka</a:t>
            </a:r>
          </a:p>
          <a:p>
            <a:r>
              <a:rPr lang="pl-PL"/>
              <a:t>Teoria zachowania zasobów </a:t>
            </a:r>
            <a:r>
              <a:rPr lang="en-US"/>
              <a:t>(</a:t>
            </a:r>
            <a:r>
              <a:rPr lang="en-US" i="1"/>
              <a:t>Conservation of Resources Theory</a:t>
            </a:r>
            <a:r>
              <a:rPr lang="en-US"/>
              <a:t>; COR)</a:t>
            </a:r>
            <a:r>
              <a:rPr lang="pl-PL"/>
              <a:t> (</a:t>
            </a:r>
            <a:r>
              <a:rPr lang="pl-PL" err="1"/>
              <a:t>Hobfoll</a:t>
            </a:r>
            <a:r>
              <a:rPr lang="pl-PL"/>
              <a:t>, 1989)</a:t>
            </a:r>
            <a:endParaRPr lang="en-US"/>
          </a:p>
        </p:txBody>
      </p:sp>
      <p:pic>
        <p:nvPicPr>
          <p:cNvPr id="5" name="Picture 4" descr="Bandeira quadriculada de piso com cores vibrante">
            <a:extLst>
              <a:ext uri="{FF2B5EF4-FFF2-40B4-BE49-F238E27FC236}">
                <a16:creationId xmlns:a16="http://schemas.microsoft.com/office/drawing/2014/main" id="{B0AE2C4B-BAC4-A80A-47E6-D82E95606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62" r="30938"/>
          <a:stretch/>
        </p:blipFill>
        <p:spPr>
          <a:xfrm>
            <a:off x="8321011" y="10"/>
            <a:ext cx="38709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19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01C0CAB-6A03-4C6A-9FAA-219847753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982E0B2-AA9C-441C-A08E-A9DF9CF12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3495051-8DE5-A049-7E32-BF058203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10" y="4602162"/>
            <a:ext cx="4457690" cy="1720850"/>
          </a:xfrm>
        </p:spPr>
        <p:txBody>
          <a:bodyPr vert="horz" lIns="0" tIns="0" rIns="0" bIns="0" rtlCol="0" anchor="ctr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800"/>
              <a:t>Teoria </a:t>
            </a:r>
            <a:r>
              <a:rPr lang="en-US" sz="1800" err="1"/>
              <a:t>zachowania</a:t>
            </a:r>
            <a:r>
              <a:rPr lang="en-US" sz="1800"/>
              <a:t> </a:t>
            </a:r>
            <a:r>
              <a:rPr lang="en-US" sz="1800" err="1"/>
              <a:t>zasobów</a:t>
            </a:r>
            <a:r>
              <a:rPr lang="en-US" sz="1800"/>
              <a:t> (</a:t>
            </a:r>
            <a:r>
              <a:rPr lang="en-US" sz="1800" i="1"/>
              <a:t>Conservation of Resources Theory</a:t>
            </a:r>
            <a:r>
              <a:rPr lang="en-US" sz="1800"/>
              <a:t>; COR) </a:t>
            </a:r>
            <a:br>
              <a:rPr lang="en-US" sz="1800"/>
            </a:br>
            <a:r>
              <a:rPr lang="en-US" sz="1800"/>
              <a:t>(</a:t>
            </a:r>
            <a:r>
              <a:rPr lang="en-US" sz="1800" err="1"/>
              <a:t>Hobfoll</a:t>
            </a:r>
            <a:r>
              <a:rPr lang="en-US" sz="1800"/>
              <a:t>, 1989)</a:t>
            </a:r>
            <a:br>
              <a:rPr lang="en-US" sz="1800"/>
            </a:br>
            <a:endParaRPr lang="en-US" sz="1800"/>
          </a:p>
        </p:txBody>
      </p:sp>
      <p:pic>
        <p:nvPicPr>
          <p:cNvPr id="4" name="Picture 3" descr="Twisting road thorugh hills and a valley at sunset">
            <a:extLst>
              <a:ext uri="{FF2B5EF4-FFF2-40B4-BE49-F238E27FC236}">
                <a16:creationId xmlns:a16="http://schemas.microsoft.com/office/drawing/2014/main" id="{4A6D55FC-9C4F-B40D-33D1-1A3E2F157D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72" b="5362"/>
          <a:stretch/>
        </p:blipFill>
        <p:spPr>
          <a:xfrm>
            <a:off x="20" y="10"/>
            <a:ext cx="12191977" cy="4014777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2E97E5C-7A5F-424E-AAE4-654396E9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546258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020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6BF74E4-8594-9B3F-94C7-115614FD0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862151"/>
            <a:ext cx="6120000" cy="1009486"/>
          </a:xfrm>
        </p:spPr>
        <p:txBody>
          <a:bodyPr anchor="b">
            <a:normAutofit/>
          </a:bodyPr>
          <a:lstStyle/>
          <a:p>
            <a:pPr algn="ctr"/>
            <a:r>
              <a:rPr lang="pl-PL"/>
              <a:t>COR - założenia</a:t>
            </a: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70000" y="2310207"/>
            <a:ext cx="540000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C2F3106-8573-66BF-9E3F-C2A92CE89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000" y="2759076"/>
            <a:ext cx="6121400" cy="30098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9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Zgodnie z teorią COR utrata zasobów jest podstawowym mechanizmem działania wywołującym reakcje na stres a kluczowym elementem tego mechanizmu jest założenie, że ludzie dążą do uzyskania, zachowania, ochrony i wspierania zasobów w sferze biologicznej, poznawczej i społecznej (Bernat &amp; Krzyszkowska, 2017; </a:t>
            </a:r>
            <a:r>
              <a:rPr lang="pl-PL" sz="19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Heszen</a:t>
            </a:r>
            <a:r>
              <a:rPr lang="pl-PL" sz="19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2020; </a:t>
            </a:r>
            <a:r>
              <a:rPr lang="pl-PL" sz="19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Hobfoll</a:t>
            </a:r>
            <a:r>
              <a:rPr lang="pl-PL" sz="19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, 2001, 2002, 2012; </a:t>
            </a:r>
            <a:r>
              <a:rPr lang="pl-PL" sz="19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Hobfoll</a:t>
            </a:r>
            <a:r>
              <a:rPr lang="pl-PL" sz="19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i in., 2003). Teoria COR określa kilka kluczowych zasad, które odnoszą się do zachowania zasobów. </a:t>
            </a:r>
            <a:endParaRPr lang="en-US" sz="1900"/>
          </a:p>
        </p:txBody>
      </p:sp>
      <p:pic>
        <p:nvPicPr>
          <p:cNvPr id="5" name="Picture 4" descr="Szach-mat w grze w szachy">
            <a:extLst>
              <a:ext uri="{FF2B5EF4-FFF2-40B4-BE49-F238E27FC236}">
                <a16:creationId xmlns:a16="http://schemas.microsoft.com/office/drawing/2014/main" id="{67C4D9A2-AA11-A726-4812-C406A62EF5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65" r="29878" b="2"/>
          <a:stretch/>
        </p:blipFill>
        <p:spPr>
          <a:xfrm>
            <a:off x="8321011" y="10"/>
            <a:ext cx="38709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420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587338B-6DBD-775F-0EA0-3A12D57FC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338" y="1079500"/>
            <a:ext cx="3322637" cy="4689475"/>
          </a:xfrm>
        </p:spPr>
        <p:txBody>
          <a:bodyPr anchor="ctr">
            <a:normAutofit/>
          </a:bodyPr>
          <a:lstStyle/>
          <a:p>
            <a:pPr algn="ctr"/>
            <a:r>
              <a:rPr lang="pl-PL"/>
              <a:t>COR – Zasada #1</a:t>
            </a:r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576A6EA-4B09-480F-BB03-961602723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5950" y="-1"/>
            <a:ext cx="7766050" cy="6857993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9D5515F8-7124-9F62-386E-D3F16F1FC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632094"/>
              </p:ext>
            </p:extLst>
          </p:nvPr>
        </p:nvGraphicFramePr>
        <p:xfrm>
          <a:off x="4981575" y="540000"/>
          <a:ext cx="6669431" cy="577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2010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EB7F98-32EC-40D3-89EE-C84330231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19E21D8-3776-00A9-681D-5D34A7EAC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988" y="540033"/>
            <a:ext cx="3884962" cy="1331604"/>
          </a:xfrm>
        </p:spPr>
        <p:txBody>
          <a:bodyPr anchor="b">
            <a:normAutofit/>
          </a:bodyPr>
          <a:lstStyle/>
          <a:p>
            <a:pPr algn="ctr"/>
            <a:r>
              <a:rPr lang="pl-PL"/>
              <a:t>COR – Zasada #2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13469" y="231020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7E93B0A-EC57-F60F-DF25-69F37C929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988" y="2759076"/>
            <a:ext cx="3884962" cy="30098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/>
              <a:t>Ludzie muszą inwestować zasoby, aby chronić się przed utratą zasobów, odbudowywać się po stratach i pozyskiwać zasoby (</a:t>
            </a:r>
            <a:r>
              <a:rPr lang="pl-PL" err="1"/>
              <a:t>Hobfoll</a:t>
            </a:r>
            <a:r>
              <a:rPr lang="pl-PL"/>
              <a:t>, 2001, 2012). Z drugiej zasady wynikają następujące wnioski:</a:t>
            </a: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D9000E-708C-464D-A86F-4ABE391B6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6337" y="0"/>
            <a:ext cx="7205663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7" name="Graphic 6" descr="Użytkownicy">
            <a:extLst>
              <a:ext uri="{FF2B5EF4-FFF2-40B4-BE49-F238E27FC236}">
                <a16:creationId xmlns:a16="http://schemas.microsoft.com/office/drawing/2014/main" id="{C4762837-4B80-C2B4-8EAE-F0CE4DB591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06466" y="540033"/>
            <a:ext cx="5775279" cy="577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611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6BFE5F4-5FAB-98B0-CB28-ACB85DAAE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338" y="1079500"/>
            <a:ext cx="3322637" cy="4689475"/>
          </a:xfrm>
        </p:spPr>
        <p:txBody>
          <a:bodyPr anchor="ctr">
            <a:normAutofit/>
          </a:bodyPr>
          <a:lstStyle/>
          <a:p>
            <a:pPr algn="ctr"/>
            <a:r>
              <a:rPr lang="pl-PL"/>
              <a:t>COR – Zasada #2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76A6EA-4B09-480F-BB03-961602723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5950" y="-1"/>
            <a:ext cx="7766050" cy="6857993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CB97E29C-055C-685E-46EA-7FBC3FBF96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199153"/>
              </p:ext>
            </p:extLst>
          </p:nvPr>
        </p:nvGraphicFramePr>
        <p:xfrm>
          <a:off x="4981575" y="540000"/>
          <a:ext cx="6669431" cy="577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8376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1AFD0E1-5C3D-8986-D7ED-1CB5EF040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862151"/>
            <a:ext cx="6120000" cy="1009486"/>
          </a:xfrm>
        </p:spPr>
        <p:txBody>
          <a:bodyPr anchor="b">
            <a:normAutofit/>
          </a:bodyPr>
          <a:lstStyle/>
          <a:p>
            <a:pPr algn="ctr"/>
            <a:r>
              <a:rPr lang="pl-PL"/>
              <a:t>COR - podsumowanie</a:t>
            </a:r>
            <a:endParaRPr lang="en-US"/>
          </a:p>
        </p:txBody>
      </p:sp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70000" y="2310207"/>
            <a:ext cx="540000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F295E99-78C8-75E5-DF49-BF624EEBE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000" y="2759076"/>
            <a:ext cx="6121400" cy="3009899"/>
          </a:xfrm>
        </p:spPr>
        <p:txBody>
          <a:bodyPr>
            <a:norm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pl-PL" sz="1300"/>
              <a:t>Procesy ochrony zasobów są wypadkową zarówno ogólnych warunków życia, jak i okoliczności przewlekłej i ostrej utraty zasobów. Warunki braku zasobów mają tendencję do generowania lub umożliwiania procesów odzyskiwania zasobów. Kiedy pojawiają się straty, jednostki stosują strategie ochrony zasobów, w ramach których wykorzystują dostępne im zasoby, aby jak najlepiej się przystosować. Udana adaptacja generuje nowe zasoby, które z kolei uzupełniają zasoby ludzkie i równoważą warunki, które powodują dotkliwe i chroniczne straty zasobów. W przeciwieństwie do tego, nieudana adaptacja skutkuje zarówno negatywnymi wynikami funkcjonalnymi, jak i emocjonalnymi oraz zmniejszeniem zainwestowanych zasobów. Taka nieudana adaptacja powoduje dalsze straty zasobów wtórnych, które skutkują zaostrzeniem się sytuacji chronicznej lub ostrej utraty i osłabiają pulę zasobów (</a:t>
            </a:r>
            <a:r>
              <a:rPr lang="pl-PL" sz="1300" err="1"/>
              <a:t>Hobfoll</a:t>
            </a:r>
            <a:r>
              <a:rPr lang="pl-PL" sz="1300"/>
              <a:t>, 2001).</a:t>
            </a:r>
            <a:endParaRPr lang="en-US" sz="1300"/>
          </a:p>
        </p:txBody>
      </p:sp>
      <p:pic>
        <p:nvPicPr>
          <p:cNvPr id="15" name="Picture 4" descr="Metalowe kule połączone w siatkę">
            <a:extLst>
              <a:ext uri="{FF2B5EF4-FFF2-40B4-BE49-F238E27FC236}">
                <a16:creationId xmlns:a16="http://schemas.microsoft.com/office/drawing/2014/main" id="{800D7DBD-6EB2-4B89-333F-CCF381D461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936" r="32387" b="-1"/>
          <a:stretch/>
        </p:blipFill>
        <p:spPr>
          <a:xfrm>
            <a:off x="8321011" y="10"/>
            <a:ext cx="38709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091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A23C47-D632-6D68-B8FB-E5253049F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992" y="281688"/>
            <a:ext cx="11241203" cy="1015427"/>
          </a:xfrm>
        </p:spPr>
        <p:txBody>
          <a:bodyPr>
            <a:noAutofit/>
          </a:bodyPr>
          <a:lstStyle/>
          <a:p>
            <a:pPr marL="0" marR="0" algn="ctr">
              <a:spcBef>
                <a:spcPts val="600"/>
              </a:spcBef>
              <a:spcAft>
                <a:spcPts val="1000"/>
              </a:spcAft>
            </a:pPr>
            <a:r>
              <a:rPr lang="pl-PL" sz="1600" b="1" i="0">
                <a:effectLst/>
                <a:latin typeface="Rockwell Nova Light (Nagłówki)"/>
                <a:ea typeface="Times New Roman" panose="02020603050405020304" pitchFamily="18" charset="0"/>
                <a:cs typeface="Times New Roman" panose="02020603050405020304" pitchFamily="18" charset="0"/>
              </a:rPr>
              <a:t>COR (</a:t>
            </a:r>
            <a:r>
              <a:rPr lang="pl-PL" sz="1600" b="1" i="0" err="1">
                <a:effectLst/>
                <a:latin typeface="Rockwell Nova Light (Nagłówki)"/>
                <a:ea typeface="Times New Roman" panose="02020603050405020304" pitchFamily="18" charset="0"/>
                <a:cs typeface="Times New Roman" panose="02020603050405020304" pitchFamily="18" charset="0"/>
              </a:rPr>
              <a:t>Hobfoll</a:t>
            </a:r>
            <a:r>
              <a:rPr lang="pl-PL" sz="1600" b="1" i="0">
                <a:effectLst/>
                <a:latin typeface="Rockwell Nova Light (Nagłówki)"/>
                <a:ea typeface="Times New Roman" panose="02020603050405020304" pitchFamily="18" charset="0"/>
                <a:cs typeface="Times New Roman" panose="02020603050405020304" pitchFamily="18" charset="0"/>
              </a:rPr>
              <a:t>, 1989)</a:t>
            </a:r>
            <a:br>
              <a:rPr lang="pl-PL" sz="1600" i="0">
                <a:effectLst/>
                <a:latin typeface="Rockwell Nova Light (Nagłówki)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1600" i="0">
                <a:effectLst/>
                <a:latin typeface="Rockwell Nova Light (Nagłówki)"/>
                <a:ea typeface="Times New Roman" panose="02020603050405020304" pitchFamily="18" charset="0"/>
                <a:cs typeface="Times New Roman" panose="02020603050405020304" pitchFamily="18" charset="0"/>
              </a:rPr>
              <a:t>+ oznacza zależność dodatnią;  – oznacza zależność ujemną; </a:t>
            </a:r>
            <a:br>
              <a:rPr lang="pl-PL" sz="1600" i="0">
                <a:effectLst/>
                <a:latin typeface="Rockwell Nova Light (Nagłówki)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1600" i="0">
                <a:effectLst/>
                <a:latin typeface="Rockwell Nova Light (Nagłówki)"/>
                <a:ea typeface="Times New Roman" panose="02020603050405020304" pitchFamily="18" charset="0"/>
                <a:cs typeface="Times New Roman" panose="02020603050405020304" pitchFamily="18" charset="0"/>
              </a:rPr>
              <a:t>linia ciągła – ścieżka zasobów; linia przerywana – ścieżka akcji.</a:t>
            </a:r>
            <a:endParaRPr lang="en-US" sz="1600" i="1">
              <a:effectLst/>
              <a:latin typeface="Rockwell Nova Light (Nagłówki)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3" name="Group 97">
            <a:extLst>
              <a:ext uri="{FF2B5EF4-FFF2-40B4-BE49-F238E27FC236}">
                <a16:creationId xmlns:a16="http://schemas.microsoft.com/office/drawing/2014/main" id="{54E84F82-3549-A8A7-F984-6A4F6E0FC9DE}"/>
              </a:ext>
            </a:extLst>
          </p:cNvPr>
          <p:cNvGrpSpPr/>
          <p:nvPr/>
        </p:nvGrpSpPr>
        <p:grpSpPr>
          <a:xfrm>
            <a:off x="2139520" y="1577483"/>
            <a:ext cx="7909305" cy="4787075"/>
            <a:chOff x="921922" y="928339"/>
            <a:chExt cx="7909305" cy="4787075"/>
          </a:xfrm>
        </p:grpSpPr>
        <p:sp>
          <p:nvSpPr>
            <p:cNvPr id="74" name="Rectangle: Rounded Corners 24">
              <a:extLst>
                <a:ext uri="{FF2B5EF4-FFF2-40B4-BE49-F238E27FC236}">
                  <a16:creationId xmlns:a16="http://schemas.microsoft.com/office/drawing/2014/main" id="{C56939B9-DDEA-3573-5A24-24CEA611113D}"/>
                </a:ext>
              </a:extLst>
            </p:cNvPr>
            <p:cNvSpPr/>
            <p:nvPr/>
          </p:nvSpPr>
          <p:spPr>
            <a:xfrm>
              <a:off x="7521226" y="3671821"/>
              <a:ext cx="1310001" cy="641023"/>
            </a:xfrm>
            <a:prstGeom prst="round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l-PL" sz="1400">
                  <a:solidFill>
                    <a:schemeClr val="tx1"/>
                  </a:solidFill>
                </a:rPr>
                <a:t>Wtórne zyski</a:t>
              </a:r>
              <a:endParaRPr 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75" name="Group 96">
              <a:extLst>
                <a:ext uri="{FF2B5EF4-FFF2-40B4-BE49-F238E27FC236}">
                  <a16:creationId xmlns:a16="http://schemas.microsoft.com/office/drawing/2014/main" id="{CE338096-F681-D09D-0AF0-9EF3C013D6BB}"/>
                </a:ext>
              </a:extLst>
            </p:cNvPr>
            <p:cNvGrpSpPr/>
            <p:nvPr/>
          </p:nvGrpSpPr>
          <p:grpSpPr>
            <a:xfrm>
              <a:off x="921922" y="928339"/>
              <a:ext cx="7254306" cy="4787075"/>
              <a:chOff x="921922" y="928339"/>
              <a:chExt cx="7254306" cy="4787075"/>
            </a:xfrm>
          </p:grpSpPr>
          <p:sp>
            <p:nvSpPr>
              <p:cNvPr id="76" name="Rectangle 4">
                <a:extLst>
                  <a:ext uri="{FF2B5EF4-FFF2-40B4-BE49-F238E27FC236}">
                    <a16:creationId xmlns:a16="http://schemas.microsoft.com/office/drawing/2014/main" id="{E67DCBD8-E15D-C534-131D-BE0E978BD4C2}"/>
                  </a:ext>
                </a:extLst>
              </p:cNvPr>
              <p:cNvSpPr/>
              <p:nvPr/>
            </p:nvSpPr>
            <p:spPr>
              <a:xfrm>
                <a:off x="921922" y="5074391"/>
                <a:ext cx="1121789" cy="641023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>
                    <a:solidFill>
                      <a:schemeClr val="tx1"/>
                    </a:solidFill>
                  </a:rPr>
                  <a:t>Ogólne warunki życiowe</a:t>
                </a:r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Rectangle: Rounded Corners 8">
                <a:extLst>
                  <a:ext uri="{FF2B5EF4-FFF2-40B4-BE49-F238E27FC236}">
                    <a16:creationId xmlns:a16="http://schemas.microsoft.com/office/drawing/2014/main" id="{3C0A9D8C-2018-83F0-272A-0D84BA50C7D1}"/>
                  </a:ext>
                </a:extLst>
              </p:cNvPr>
              <p:cNvSpPr/>
              <p:nvPr/>
            </p:nvSpPr>
            <p:spPr>
              <a:xfrm>
                <a:off x="2705776" y="5074391"/>
                <a:ext cx="1310001" cy="641023"/>
              </a:xfrm>
              <a:prstGeom prst="round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>
                    <a:solidFill>
                      <a:schemeClr val="tx1"/>
                    </a:solidFill>
                  </a:rPr>
                  <a:t>Pula zasobów</a:t>
                </a:r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Rectangle: Rounded Corners 9">
                <a:extLst>
                  <a:ext uri="{FF2B5EF4-FFF2-40B4-BE49-F238E27FC236}">
                    <a16:creationId xmlns:a16="http://schemas.microsoft.com/office/drawing/2014/main" id="{D2A865F6-C843-CA3D-59C8-E0FBB473C9ED}"/>
                  </a:ext>
                </a:extLst>
              </p:cNvPr>
              <p:cNvSpPr/>
              <p:nvPr/>
            </p:nvSpPr>
            <p:spPr>
              <a:xfrm>
                <a:off x="2705776" y="3992843"/>
                <a:ext cx="1310001" cy="641023"/>
              </a:xfrm>
              <a:prstGeom prst="round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350">
                    <a:solidFill>
                      <a:schemeClr val="tx1"/>
                    </a:solidFill>
                  </a:rPr>
                  <a:t>Inwestowanie zasobów</a:t>
                </a:r>
                <a:endParaRPr lang="en-US" sz="135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Rectangle: Rounded Corners 10">
                <a:extLst>
                  <a:ext uri="{FF2B5EF4-FFF2-40B4-BE49-F238E27FC236}">
                    <a16:creationId xmlns:a16="http://schemas.microsoft.com/office/drawing/2014/main" id="{164B5B11-8778-AEE1-3DC1-A1C86A2A36F7}"/>
                  </a:ext>
                </a:extLst>
              </p:cNvPr>
              <p:cNvSpPr/>
              <p:nvPr/>
            </p:nvSpPr>
            <p:spPr>
              <a:xfrm>
                <a:off x="1482816" y="2534500"/>
                <a:ext cx="1732332" cy="923713"/>
              </a:xfrm>
              <a:prstGeom prst="round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>
                    <a:solidFill>
                      <a:schemeClr val="tx1"/>
                    </a:solidFill>
                  </a:rPr>
                  <a:t>Strategia opierająca się na antycypowanych zyskach</a:t>
                </a:r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Rectangle: Rounded Corners 11">
                <a:extLst>
                  <a:ext uri="{FF2B5EF4-FFF2-40B4-BE49-F238E27FC236}">
                    <a16:creationId xmlns:a16="http://schemas.microsoft.com/office/drawing/2014/main" id="{184628AD-D519-1359-F1F9-301E556B510D}"/>
                  </a:ext>
                </a:extLst>
              </p:cNvPr>
              <p:cNvSpPr/>
              <p:nvPr/>
            </p:nvSpPr>
            <p:spPr>
              <a:xfrm>
                <a:off x="2705776" y="1452952"/>
                <a:ext cx="1310001" cy="641023"/>
              </a:xfrm>
              <a:prstGeom prst="round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>
                    <a:solidFill>
                      <a:schemeClr val="tx1"/>
                    </a:solidFill>
                  </a:rPr>
                  <a:t>Przewlekłe i nagłe straty</a:t>
                </a:r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Rectangle: Rounded Corners 12">
                <a:extLst>
                  <a:ext uri="{FF2B5EF4-FFF2-40B4-BE49-F238E27FC236}">
                    <a16:creationId xmlns:a16="http://schemas.microsoft.com/office/drawing/2014/main" id="{A72F8870-C8C8-F9A5-BA8B-0E8269B692E4}"/>
                  </a:ext>
                </a:extLst>
              </p:cNvPr>
              <p:cNvSpPr/>
              <p:nvPr/>
            </p:nvSpPr>
            <p:spPr>
              <a:xfrm>
                <a:off x="4597533" y="3285711"/>
                <a:ext cx="1310001" cy="641023"/>
              </a:xfrm>
              <a:prstGeom prst="round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>
                    <a:solidFill>
                      <a:schemeClr val="tx1"/>
                    </a:solidFill>
                  </a:rPr>
                  <a:t>Skuteczna adaptacja</a:t>
                </a:r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Rectangle: Rounded Corners 20">
                <a:extLst>
                  <a:ext uri="{FF2B5EF4-FFF2-40B4-BE49-F238E27FC236}">
                    <a16:creationId xmlns:a16="http://schemas.microsoft.com/office/drawing/2014/main" id="{FECA988B-22C5-1751-8C33-90FAC354E431}"/>
                  </a:ext>
                </a:extLst>
              </p:cNvPr>
              <p:cNvSpPr/>
              <p:nvPr/>
            </p:nvSpPr>
            <p:spPr>
              <a:xfrm>
                <a:off x="4579991" y="2108717"/>
                <a:ext cx="1310001" cy="641023"/>
              </a:xfrm>
              <a:prstGeom prst="round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>
                    <a:solidFill>
                      <a:schemeClr val="tx1"/>
                    </a:solidFill>
                  </a:rPr>
                  <a:t>Nieskuteczna adaptacja</a:t>
                </a:r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tangle: Rounded Corners 23">
                <a:extLst>
                  <a:ext uri="{FF2B5EF4-FFF2-40B4-BE49-F238E27FC236}">
                    <a16:creationId xmlns:a16="http://schemas.microsoft.com/office/drawing/2014/main" id="{B9F53D6B-C1C3-DBBF-7A50-F05754723888}"/>
                  </a:ext>
                </a:extLst>
              </p:cNvPr>
              <p:cNvSpPr/>
              <p:nvPr/>
            </p:nvSpPr>
            <p:spPr>
              <a:xfrm>
                <a:off x="6866224" y="1683571"/>
                <a:ext cx="1310001" cy="641023"/>
              </a:xfrm>
              <a:prstGeom prst="round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sz="1400">
                    <a:solidFill>
                      <a:schemeClr val="tx1"/>
                    </a:solidFill>
                  </a:rPr>
                  <a:t>Wtórne straty</a:t>
                </a:r>
                <a:endParaRPr lang="en-US" sz="140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4" name="Straight Arrow Connector 26">
                <a:extLst>
                  <a:ext uri="{FF2B5EF4-FFF2-40B4-BE49-F238E27FC236}">
                    <a16:creationId xmlns:a16="http://schemas.microsoft.com/office/drawing/2014/main" id="{76E4517C-5078-F366-1DEE-52DC34DD8903}"/>
                  </a:ext>
                </a:extLst>
              </p:cNvPr>
              <p:cNvCxnSpPr>
                <a:cxnSpLocks/>
                <a:stCxn id="76" idx="1"/>
                <a:endCxn id="80" idx="1"/>
              </p:cNvCxnSpPr>
              <p:nvPr/>
            </p:nvCxnSpPr>
            <p:spPr>
              <a:xfrm rot="10800000" flipH="1">
                <a:off x="921922" y="1773465"/>
                <a:ext cx="1783854" cy="3621439"/>
              </a:xfrm>
              <a:prstGeom prst="curvedConnector3">
                <a:avLst>
                  <a:gd name="adj1" fmla="val -22640"/>
                </a:avLst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TextBox 29">
                <a:extLst>
                  <a:ext uri="{FF2B5EF4-FFF2-40B4-BE49-F238E27FC236}">
                    <a16:creationId xmlns:a16="http://schemas.microsoft.com/office/drawing/2014/main" id="{06370ED3-A090-6513-F1BB-0C53679C8C91}"/>
                  </a:ext>
                </a:extLst>
              </p:cNvPr>
              <p:cNvSpPr txBox="1"/>
              <p:nvPr/>
            </p:nvSpPr>
            <p:spPr>
              <a:xfrm>
                <a:off x="1259406" y="1703585"/>
                <a:ext cx="48768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l-PL" sz="1400"/>
                  <a:t>+ /-</a:t>
                </a:r>
                <a:endParaRPr lang="en-US" sz="1400"/>
              </a:p>
            </p:txBody>
          </p:sp>
          <p:cxnSp>
            <p:nvCxnSpPr>
              <p:cNvPr id="86" name="Straight Arrow Connector 35">
                <a:extLst>
                  <a:ext uri="{FF2B5EF4-FFF2-40B4-BE49-F238E27FC236}">
                    <a16:creationId xmlns:a16="http://schemas.microsoft.com/office/drawing/2014/main" id="{F56E3D97-C732-0843-4838-9E07F01EF421}"/>
                  </a:ext>
                </a:extLst>
              </p:cNvPr>
              <p:cNvCxnSpPr>
                <a:cxnSpLocks/>
                <a:stCxn id="83" idx="0"/>
                <a:endCxn id="80" idx="0"/>
              </p:cNvCxnSpPr>
              <p:nvPr/>
            </p:nvCxnSpPr>
            <p:spPr>
              <a:xfrm rot="16200000" flipV="1">
                <a:off x="5325692" y="-511962"/>
                <a:ext cx="230619" cy="4160448"/>
              </a:xfrm>
              <a:prstGeom prst="curvedConnector3">
                <a:avLst>
                  <a:gd name="adj1" fmla="val 199125"/>
                </a:avLst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TextBox 38">
                <a:extLst>
                  <a:ext uri="{FF2B5EF4-FFF2-40B4-BE49-F238E27FC236}">
                    <a16:creationId xmlns:a16="http://schemas.microsoft.com/office/drawing/2014/main" id="{DBFBD998-4B95-B915-BA59-03545FD5FD93}"/>
                  </a:ext>
                </a:extLst>
              </p:cNvPr>
              <p:cNvSpPr txBox="1"/>
              <p:nvPr/>
            </p:nvSpPr>
            <p:spPr>
              <a:xfrm>
                <a:off x="5852160" y="928339"/>
                <a:ext cx="48768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l-PL" sz="1400"/>
                  <a:t>+</a:t>
                </a:r>
                <a:endParaRPr lang="en-US" sz="1400"/>
              </a:p>
            </p:txBody>
          </p:sp>
          <p:cxnSp>
            <p:nvCxnSpPr>
              <p:cNvPr id="88" name="Straight Arrow Connector 40">
                <a:extLst>
                  <a:ext uri="{FF2B5EF4-FFF2-40B4-BE49-F238E27FC236}">
                    <a16:creationId xmlns:a16="http://schemas.microsoft.com/office/drawing/2014/main" id="{DA0D7CA6-4AFE-9CDA-93E0-B4E815EFB52B}"/>
                  </a:ext>
                </a:extLst>
              </p:cNvPr>
              <p:cNvCxnSpPr>
                <a:stCxn id="82" idx="3"/>
                <a:endCxn id="83" idx="1"/>
              </p:cNvCxnSpPr>
              <p:nvPr/>
            </p:nvCxnSpPr>
            <p:spPr>
              <a:xfrm flipV="1">
                <a:off x="5889992" y="2004083"/>
                <a:ext cx="976232" cy="425146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TextBox 41">
                <a:extLst>
                  <a:ext uri="{FF2B5EF4-FFF2-40B4-BE49-F238E27FC236}">
                    <a16:creationId xmlns:a16="http://schemas.microsoft.com/office/drawing/2014/main" id="{873945D8-6132-2175-9173-3DEF6C3DD1AC}"/>
                  </a:ext>
                </a:extLst>
              </p:cNvPr>
              <p:cNvSpPr txBox="1"/>
              <p:nvPr/>
            </p:nvSpPr>
            <p:spPr>
              <a:xfrm>
                <a:off x="6345571" y="1817981"/>
                <a:ext cx="48768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l-PL" sz="1400"/>
                  <a:t>+</a:t>
                </a:r>
                <a:endParaRPr lang="en-US" sz="1400"/>
              </a:p>
            </p:txBody>
          </p:sp>
          <p:cxnSp>
            <p:nvCxnSpPr>
              <p:cNvPr id="90" name="Straight Arrow Connector 42">
                <a:extLst>
                  <a:ext uri="{FF2B5EF4-FFF2-40B4-BE49-F238E27FC236}">
                    <a16:creationId xmlns:a16="http://schemas.microsoft.com/office/drawing/2014/main" id="{D08FDDEE-53C4-2D3A-810A-E49140AF33B1}"/>
                  </a:ext>
                </a:extLst>
              </p:cNvPr>
              <p:cNvCxnSpPr>
                <a:cxnSpLocks/>
                <a:stCxn id="81" idx="3"/>
                <a:endCxn id="74" idx="1"/>
              </p:cNvCxnSpPr>
              <p:nvPr/>
            </p:nvCxnSpPr>
            <p:spPr>
              <a:xfrm>
                <a:off x="5907534" y="3606223"/>
                <a:ext cx="1613692" cy="38611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46">
                <a:extLst>
                  <a:ext uri="{FF2B5EF4-FFF2-40B4-BE49-F238E27FC236}">
                    <a16:creationId xmlns:a16="http://schemas.microsoft.com/office/drawing/2014/main" id="{415C695C-78EC-B835-EF7E-4F8E5A372E43}"/>
                  </a:ext>
                </a:extLst>
              </p:cNvPr>
              <p:cNvSpPr txBox="1"/>
              <p:nvPr/>
            </p:nvSpPr>
            <p:spPr>
              <a:xfrm>
                <a:off x="6143039" y="3364554"/>
                <a:ext cx="48768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l-PL" sz="1400"/>
                  <a:t>+</a:t>
                </a:r>
                <a:endParaRPr lang="en-US" sz="1400"/>
              </a:p>
            </p:txBody>
          </p:sp>
          <p:cxnSp>
            <p:nvCxnSpPr>
              <p:cNvPr id="92" name="Straight Arrow Connector 47">
                <a:extLst>
                  <a:ext uri="{FF2B5EF4-FFF2-40B4-BE49-F238E27FC236}">
                    <a16:creationId xmlns:a16="http://schemas.microsoft.com/office/drawing/2014/main" id="{3263949E-AB33-D913-B3F3-983E186A2847}"/>
                  </a:ext>
                </a:extLst>
              </p:cNvPr>
              <p:cNvCxnSpPr>
                <a:cxnSpLocks/>
                <a:stCxn id="80" idx="2"/>
                <a:endCxn id="82" idx="1"/>
              </p:cNvCxnSpPr>
              <p:nvPr/>
            </p:nvCxnSpPr>
            <p:spPr>
              <a:xfrm>
                <a:off x="3360777" y="2093975"/>
                <a:ext cx="1219214" cy="335254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50">
                <a:extLst>
                  <a:ext uri="{FF2B5EF4-FFF2-40B4-BE49-F238E27FC236}">
                    <a16:creationId xmlns:a16="http://schemas.microsoft.com/office/drawing/2014/main" id="{934F3116-6CB5-907A-DC0D-AE1F3A50C873}"/>
                  </a:ext>
                </a:extLst>
              </p:cNvPr>
              <p:cNvCxnSpPr>
                <a:cxnSpLocks/>
                <a:stCxn id="80" idx="2"/>
                <a:endCxn id="79" idx="0"/>
              </p:cNvCxnSpPr>
              <p:nvPr/>
            </p:nvCxnSpPr>
            <p:spPr>
              <a:xfrm flipH="1">
                <a:off x="2348982" y="2093975"/>
                <a:ext cx="1011795" cy="44052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Arrow Connector 55">
                <a:extLst>
                  <a:ext uri="{FF2B5EF4-FFF2-40B4-BE49-F238E27FC236}">
                    <a16:creationId xmlns:a16="http://schemas.microsoft.com/office/drawing/2014/main" id="{F2006923-3B3A-C7C0-B600-057D4747583F}"/>
                  </a:ext>
                </a:extLst>
              </p:cNvPr>
              <p:cNvCxnSpPr>
                <a:stCxn id="76" idx="3"/>
                <a:endCxn id="77" idx="1"/>
              </p:cNvCxnSpPr>
              <p:nvPr/>
            </p:nvCxnSpPr>
            <p:spPr>
              <a:xfrm>
                <a:off x="2043711" y="5394903"/>
                <a:ext cx="662065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56">
                <a:extLst>
                  <a:ext uri="{FF2B5EF4-FFF2-40B4-BE49-F238E27FC236}">
                    <a16:creationId xmlns:a16="http://schemas.microsoft.com/office/drawing/2014/main" id="{E62FA948-0E99-3CCF-C54E-70115319C107}"/>
                  </a:ext>
                </a:extLst>
              </p:cNvPr>
              <p:cNvCxnSpPr>
                <a:cxnSpLocks/>
                <a:stCxn id="77" idx="0"/>
                <a:endCxn id="78" idx="2"/>
              </p:cNvCxnSpPr>
              <p:nvPr/>
            </p:nvCxnSpPr>
            <p:spPr>
              <a:xfrm flipV="1">
                <a:off x="3360777" y="4633866"/>
                <a:ext cx="0" cy="44052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59">
                <a:extLst>
                  <a:ext uri="{FF2B5EF4-FFF2-40B4-BE49-F238E27FC236}">
                    <a16:creationId xmlns:a16="http://schemas.microsoft.com/office/drawing/2014/main" id="{74D270A7-E5E7-C320-E543-D448D2CFD345}"/>
                  </a:ext>
                </a:extLst>
              </p:cNvPr>
              <p:cNvSpPr txBox="1"/>
              <p:nvPr/>
            </p:nvSpPr>
            <p:spPr>
              <a:xfrm>
                <a:off x="3323995" y="4700239"/>
                <a:ext cx="48768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l-PL" sz="1400"/>
                  <a:t>+</a:t>
                </a:r>
                <a:endParaRPr lang="en-US" sz="1400"/>
              </a:p>
            </p:txBody>
          </p:sp>
          <p:cxnSp>
            <p:nvCxnSpPr>
              <p:cNvPr id="97" name="Straight Arrow Connector 61">
                <a:extLst>
                  <a:ext uri="{FF2B5EF4-FFF2-40B4-BE49-F238E27FC236}">
                    <a16:creationId xmlns:a16="http://schemas.microsoft.com/office/drawing/2014/main" id="{BEDE89A1-525D-EAF6-9B1E-12A5DA6B0C95}"/>
                  </a:ext>
                </a:extLst>
              </p:cNvPr>
              <p:cNvCxnSpPr>
                <a:stCxn id="74" idx="2"/>
                <a:endCxn id="77" idx="3"/>
              </p:cNvCxnSpPr>
              <p:nvPr/>
            </p:nvCxnSpPr>
            <p:spPr>
              <a:xfrm rot="5400000">
                <a:off x="5554973" y="2773648"/>
                <a:ext cx="1082059" cy="4160450"/>
              </a:xfrm>
              <a:prstGeom prst="curvedConnector2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8" name="TextBox 62">
                <a:extLst>
                  <a:ext uri="{FF2B5EF4-FFF2-40B4-BE49-F238E27FC236}">
                    <a16:creationId xmlns:a16="http://schemas.microsoft.com/office/drawing/2014/main" id="{96153FD6-B43A-2315-D951-9B595DB630E0}"/>
                  </a:ext>
                </a:extLst>
              </p:cNvPr>
              <p:cNvSpPr txBox="1"/>
              <p:nvPr/>
            </p:nvSpPr>
            <p:spPr>
              <a:xfrm>
                <a:off x="6143039" y="5186689"/>
                <a:ext cx="48768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l-PL" sz="1400"/>
                  <a:t>+</a:t>
                </a:r>
                <a:endParaRPr lang="en-US" sz="1400"/>
              </a:p>
            </p:txBody>
          </p:sp>
          <p:cxnSp>
            <p:nvCxnSpPr>
              <p:cNvPr id="99" name="Straight Arrow Connector 67">
                <a:extLst>
                  <a:ext uri="{FF2B5EF4-FFF2-40B4-BE49-F238E27FC236}">
                    <a16:creationId xmlns:a16="http://schemas.microsoft.com/office/drawing/2014/main" id="{1F5283DC-F29C-5F48-87BE-AF96128C06D1}"/>
                  </a:ext>
                </a:extLst>
              </p:cNvPr>
              <p:cNvCxnSpPr>
                <a:stCxn id="83" idx="2"/>
                <a:endCxn id="77" idx="3"/>
              </p:cNvCxnSpPr>
              <p:nvPr/>
            </p:nvCxnSpPr>
            <p:spPr>
              <a:xfrm rot="5400000">
                <a:off x="4233347" y="2107024"/>
                <a:ext cx="3070309" cy="3505448"/>
              </a:xfrm>
              <a:prstGeom prst="curvedConnector2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0" name="TextBox 72">
                <a:extLst>
                  <a:ext uri="{FF2B5EF4-FFF2-40B4-BE49-F238E27FC236}">
                    <a16:creationId xmlns:a16="http://schemas.microsoft.com/office/drawing/2014/main" id="{67F30B18-88F9-C9A6-A9C7-523E7CE36558}"/>
                  </a:ext>
                </a:extLst>
              </p:cNvPr>
              <p:cNvSpPr txBox="1"/>
              <p:nvPr/>
            </p:nvSpPr>
            <p:spPr>
              <a:xfrm>
                <a:off x="6143039" y="4633866"/>
                <a:ext cx="48768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l-PL" sz="1400"/>
                  <a:t>-</a:t>
                </a:r>
                <a:endParaRPr lang="en-US" sz="1400"/>
              </a:p>
            </p:txBody>
          </p:sp>
          <p:cxnSp>
            <p:nvCxnSpPr>
              <p:cNvPr id="101" name="Straight Arrow Connector 76">
                <a:extLst>
                  <a:ext uri="{FF2B5EF4-FFF2-40B4-BE49-F238E27FC236}">
                    <a16:creationId xmlns:a16="http://schemas.microsoft.com/office/drawing/2014/main" id="{E9509FFD-E146-95A7-CC18-E75248E70631}"/>
                  </a:ext>
                </a:extLst>
              </p:cNvPr>
              <p:cNvCxnSpPr>
                <a:stCxn id="74" idx="0"/>
                <a:endCxn id="80" idx="3"/>
              </p:cNvCxnSpPr>
              <p:nvPr/>
            </p:nvCxnSpPr>
            <p:spPr>
              <a:xfrm rot="16200000" flipV="1">
                <a:off x="5146824" y="642418"/>
                <a:ext cx="1898357" cy="4160450"/>
              </a:xfrm>
              <a:prstGeom prst="curvedConnector2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2" name="TextBox 82">
                <a:extLst>
                  <a:ext uri="{FF2B5EF4-FFF2-40B4-BE49-F238E27FC236}">
                    <a16:creationId xmlns:a16="http://schemas.microsoft.com/office/drawing/2014/main" id="{5B6BC985-E45C-A174-8BCE-D78701EB2511}"/>
                  </a:ext>
                </a:extLst>
              </p:cNvPr>
              <p:cNvSpPr txBox="1"/>
              <p:nvPr/>
            </p:nvSpPr>
            <p:spPr>
              <a:xfrm>
                <a:off x="5031949" y="1787202"/>
                <a:ext cx="487680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l-PL" sz="1400"/>
                  <a:t>-</a:t>
                </a:r>
                <a:endParaRPr lang="en-US" sz="1400"/>
              </a:p>
            </p:txBody>
          </p:sp>
          <p:cxnSp>
            <p:nvCxnSpPr>
              <p:cNvPr id="103" name="Straight Arrow Connector 84">
                <a:extLst>
                  <a:ext uri="{FF2B5EF4-FFF2-40B4-BE49-F238E27FC236}">
                    <a16:creationId xmlns:a16="http://schemas.microsoft.com/office/drawing/2014/main" id="{CCFFD060-2A01-DDBD-B848-A103FE9F4740}"/>
                  </a:ext>
                </a:extLst>
              </p:cNvPr>
              <p:cNvCxnSpPr>
                <a:cxnSpLocks/>
                <a:stCxn id="79" idx="2"/>
                <a:endCxn id="78" idx="1"/>
              </p:cNvCxnSpPr>
              <p:nvPr/>
            </p:nvCxnSpPr>
            <p:spPr>
              <a:xfrm rot="16200000" flipH="1">
                <a:off x="2099808" y="3707387"/>
                <a:ext cx="855142" cy="356794"/>
              </a:xfrm>
              <a:prstGeom prst="curvedConnector2">
                <a:avLst/>
              </a:prstGeom>
              <a:ln w="127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4" name="Straight Arrow Connector 85">
                <a:extLst>
                  <a:ext uri="{FF2B5EF4-FFF2-40B4-BE49-F238E27FC236}">
                    <a16:creationId xmlns:a16="http://schemas.microsoft.com/office/drawing/2014/main" id="{528782E5-3E69-8964-423E-D0278B31BE51}"/>
                  </a:ext>
                </a:extLst>
              </p:cNvPr>
              <p:cNvCxnSpPr>
                <a:cxnSpLocks/>
                <a:stCxn id="79" idx="3"/>
                <a:endCxn id="81" idx="1"/>
              </p:cNvCxnSpPr>
              <p:nvPr/>
            </p:nvCxnSpPr>
            <p:spPr>
              <a:xfrm>
                <a:off x="3215148" y="2996357"/>
                <a:ext cx="1382385" cy="609866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5" name="Straight Arrow Connector 88">
                <a:extLst>
                  <a:ext uri="{FF2B5EF4-FFF2-40B4-BE49-F238E27FC236}">
                    <a16:creationId xmlns:a16="http://schemas.microsoft.com/office/drawing/2014/main" id="{91463F92-D02B-EBB1-A046-A70803CBFA95}"/>
                  </a:ext>
                </a:extLst>
              </p:cNvPr>
              <p:cNvCxnSpPr>
                <a:cxnSpLocks/>
                <a:stCxn id="78" idx="0"/>
              </p:cNvCxnSpPr>
              <p:nvPr/>
            </p:nvCxnSpPr>
            <p:spPr>
              <a:xfrm flipV="1">
                <a:off x="3360777" y="3285710"/>
                <a:ext cx="403145" cy="70713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91">
                <a:extLst>
                  <a:ext uri="{FF2B5EF4-FFF2-40B4-BE49-F238E27FC236}">
                    <a16:creationId xmlns:a16="http://schemas.microsoft.com/office/drawing/2014/main" id="{32E6B93B-F36C-9E73-8654-F4CB5C79F7EE}"/>
                  </a:ext>
                </a:extLst>
              </p:cNvPr>
              <p:cNvCxnSpPr>
                <a:cxnSpLocks/>
                <a:stCxn id="78" idx="0"/>
              </p:cNvCxnSpPr>
              <p:nvPr/>
            </p:nvCxnSpPr>
            <p:spPr>
              <a:xfrm flipV="1">
                <a:off x="3360777" y="2289934"/>
                <a:ext cx="581754" cy="170290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23110329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AnalogousFromRegularSeedRightStep">
      <a:dk1>
        <a:srgbClr val="000000"/>
      </a:dk1>
      <a:lt1>
        <a:srgbClr val="FFFFFF"/>
      </a:lt1>
      <a:dk2>
        <a:srgbClr val="21213D"/>
      </a:dk2>
      <a:lt2>
        <a:srgbClr val="E8E5E2"/>
      </a:lt2>
      <a:accent1>
        <a:srgbClr val="4D8BC3"/>
      </a:accent1>
      <a:accent2>
        <a:srgbClr val="3B48B1"/>
      </a:accent2>
      <a:accent3>
        <a:srgbClr val="714DC3"/>
      </a:accent3>
      <a:accent4>
        <a:srgbClr val="913BB1"/>
      </a:accent4>
      <a:accent5>
        <a:srgbClr val="C34DB2"/>
      </a:accent5>
      <a:accent6>
        <a:srgbClr val="B13B6F"/>
      </a:accent6>
      <a:hlink>
        <a:srgbClr val="B2733B"/>
      </a:hlink>
      <a:folHlink>
        <a:srgbClr val="7F7F7F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EB11955F91DFE44BEC86CDA30304B31" ma:contentTypeVersion="4" ma:contentTypeDescription="Utwórz nowy dokument." ma:contentTypeScope="" ma:versionID="f762e421d56ba27da72bdf3b38c6fea3">
  <xsd:schema xmlns:xsd="http://www.w3.org/2001/XMLSchema" xmlns:xs="http://www.w3.org/2001/XMLSchema" xmlns:p="http://schemas.microsoft.com/office/2006/metadata/properties" xmlns:ns2="ba5819a6-7136-4c3f-9dbe-52a5cf23e21d" targetNamespace="http://schemas.microsoft.com/office/2006/metadata/properties" ma:root="true" ma:fieldsID="c735be2237df17b11d43c468b2d312c4" ns2:_="">
    <xsd:import namespace="ba5819a6-7136-4c3f-9dbe-52a5cf23e2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5819a6-7136-4c3f-9dbe-52a5cf23e2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0AD8512-F793-404A-9255-D81725FF9DAC}"/>
</file>

<file path=customXml/itemProps2.xml><?xml version="1.0" encoding="utf-8"?>
<ds:datastoreItem xmlns:ds="http://schemas.openxmlformats.org/officeDocument/2006/customXml" ds:itemID="{C07A2148-AEA8-41C2-AF1F-93E0E2F7CFA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4FC7D5-5FFC-40FF-AB8E-A5F419FE900B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LeafVTI</vt:lpstr>
      <vt:lpstr>Zarządzanie psychospołecznymi warunkami pracy</vt:lpstr>
      <vt:lpstr>Agenda</vt:lpstr>
      <vt:lpstr>Teoria zachowania zasobów (Conservation of Resources Theory; COR)  (Hobfoll, 1989) </vt:lpstr>
      <vt:lpstr>COR - założenia</vt:lpstr>
      <vt:lpstr>COR – Zasada #1</vt:lpstr>
      <vt:lpstr>COR – Zasada #2</vt:lpstr>
      <vt:lpstr>COR – Zasada #2</vt:lpstr>
      <vt:lpstr>COR - podsumowanie</vt:lpstr>
      <vt:lpstr>COR (Hobfoll, 1989) + oznacza zależność dodatnią;  – oznacza zależność ujemną;  linia ciągła – ścieżka zasobów; linia przerywana – ścieżka akcji.</vt:lpstr>
      <vt:lpstr>Bibliografia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Zarządzanie psychospołecznymi warunkami pracy</dc:title>
  <dc:creator>Mikołaj Stolarski</dc:creator>
  <cp:revision>2</cp:revision>
  <dcterms:created xsi:type="dcterms:W3CDTF">2023-11-05T21:50:12Z</dcterms:created>
  <dcterms:modified xsi:type="dcterms:W3CDTF">2023-11-14T08:09:28Z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0x0101007EB11955F91DFE44BEC86CDA30304B31</vt:lpwstr>
  </property>
  <property fmtid="{D5CDD505-2E9C-101B-9397-08002B2CF9AE}" pid="3" name="Order">
    <vt:r8>4800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</Properties>
</file>

<file path=docProps/thumbnail.jpeg>
</file>